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docx" ContentType="application/vnd.openxmlformats-officedocument.wordprocessingml.document"/>
  <Default Extension="wdp" ContentType="image/vnd.ms-photo"/>
  <Default Extension="gif" ContentType="image/gif"/>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60" r:id="rId1"/>
    <p:sldMasterId id="2147483674" r:id="rId2"/>
    <p:sldMasterId id="2147483690" r:id="rId3"/>
    <p:sldMasterId id="2147483704" r:id="rId4"/>
    <p:sldMasterId id="2147483720" r:id="rId5"/>
  </p:sldMasterIdLst>
  <p:notesMasterIdLst>
    <p:notesMasterId r:id="rId59"/>
  </p:notesMasterIdLst>
  <p:sldIdLst>
    <p:sldId id="256" r:id="rId6"/>
    <p:sldId id="257" r:id="rId7"/>
    <p:sldId id="258" r:id="rId8"/>
    <p:sldId id="264" r:id="rId9"/>
    <p:sldId id="265" r:id="rId10"/>
    <p:sldId id="266" r:id="rId11"/>
    <p:sldId id="267" r:id="rId12"/>
    <p:sldId id="260" r:id="rId13"/>
    <p:sldId id="268" r:id="rId14"/>
    <p:sldId id="270" r:id="rId15"/>
    <p:sldId id="269" r:id="rId16"/>
    <p:sldId id="261" r:id="rId17"/>
    <p:sldId id="271" r:id="rId18"/>
    <p:sldId id="272" r:id="rId19"/>
    <p:sldId id="262" r:id="rId20"/>
    <p:sldId id="273" r:id="rId21"/>
    <p:sldId id="274" r:id="rId22"/>
    <p:sldId id="275" r:id="rId23"/>
    <p:sldId id="307" r:id="rId24"/>
    <p:sldId id="276" r:id="rId25"/>
    <p:sldId id="277" r:id="rId26"/>
    <p:sldId id="278" r:id="rId27"/>
    <p:sldId id="279" r:id="rId28"/>
    <p:sldId id="280" r:id="rId29"/>
    <p:sldId id="281" r:id="rId30"/>
    <p:sldId id="282" r:id="rId31"/>
    <p:sldId id="283" r:id="rId32"/>
    <p:sldId id="284" r:id="rId33"/>
    <p:sldId id="285" r:id="rId34"/>
    <p:sldId id="263" r:id="rId35"/>
    <p:sldId id="308" r:id="rId36"/>
    <p:sldId id="286" r:id="rId37"/>
    <p:sldId id="287" r:id="rId38"/>
    <p:sldId id="288" r:id="rId39"/>
    <p:sldId id="289" r:id="rId40"/>
    <p:sldId id="291" r:id="rId41"/>
    <p:sldId id="292" r:id="rId42"/>
    <p:sldId id="293" r:id="rId43"/>
    <p:sldId id="294" r:id="rId44"/>
    <p:sldId id="306" r:id="rId45"/>
    <p:sldId id="296" r:id="rId46"/>
    <p:sldId id="295" r:id="rId47"/>
    <p:sldId id="297" r:id="rId48"/>
    <p:sldId id="298" r:id="rId49"/>
    <p:sldId id="299" r:id="rId50"/>
    <p:sldId id="309" r:id="rId51"/>
    <p:sldId id="310" r:id="rId52"/>
    <p:sldId id="311" r:id="rId53"/>
    <p:sldId id="312" r:id="rId54"/>
    <p:sldId id="313" r:id="rId55"/>
    <p:sldId id="314" r:id="rId56"/>
    <p:sldId id="316" r:id="rId57"/>
    <p:sldId id="315" r:id="rId5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FB0C653-D47A-48C3-9FA3-92A7F7405EE3}">
          <p14:sldIdLst>
            <p14:sldId id="256"/>
            <p14:sldId id="257"/>
            <p14:sldId id="258"/>
            <p14:sldId id="264"/>
            <p14:sldId id="265"/>
            <p14:sldId id="266"/>
            <p14:sldId id="267"/>
            <p14:sldId id="260"/>
            <p14:sldId id="268"/>
            <p14:sldId id="270"/>
            <p14:sldId id="269"/>
            <p14:sldId id="261"/>
            <p14:sldId id="271"/>
            <p14:sldId id="272"/>
            <p14:sldId id="262"/>
            <p14:sldId id="273"/>
            <p14:sldId id="274"/>
            <p14:sldId id="275"/>
            <p14:sldId id="307"/>
            <p14:sldId id="276"/>
            <p14:sldId id="277"/>
            <p14:sldId id="278"/>
            <p14:sldId id="279"/>
            <p14:sldId id="280"/>
            <p14:sldId id="281"/>
            <p14:sldId id="282"/>
            <p14:sldId id="283"/>
            <p14:sldId id="284"/>
            <p14:sldId id="285"/>
            <p14:sldId id="263"/>
            <p14:sldId id="308"/>
            <p14:sldId id="286"/>
            <p14:sldId id="287"/>
            <p14:sldId id="288"/>
            <p14:sldId id="289"/>
            <p14:sldId id="291"/>
            <p14:sldId id="292"/>
            <p14:sldId id="293"/>
            <p14:sldId id="294"/>
            <p14:sldId id="306"/>
            <p14:sldId id="296"/>
            <p14:sldId id="295"/>
            <p14:sldId id="297"/>
            <p14:sldId id="298"/>
            <p14:sldId id="299"/>
            <p14:sldId id="309"/>
            <p14:sldId id="310"/>
            <p14:sldId id="311"/>
            <p14:sldId id="312"/>
            <p14:sldId id="313"/>
            <p14:sldId id="314"/>
            <p14:sldId id="316"/>
            <p14:sldId id="31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9373" autoAdjust="0"/>
  </p:normalViewPr>
  <p:slideViewPr>
    <p:cSldViewPr>
      <p:cViewPr>
        <p:scale>
          <a:sx n="100" d="100"/>
          <a:sy n="100" d="100"/>
        </p:scale>
        <p:origin x="-210" y="-13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1593C4F-E730-4E7C-ABFB-D9FD9C7D427A}" type="datetimeFigureOut">
              <a:rPr lang="en-GB" smtClean="0"/>
              <a:t>15/06/2015</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EB1E94-1DB9-4573-AF1D-D3D2709447C6}" type="slidenum">
              <a:rPr lang="en-GB" smtClean="0"/>
              <a:t>‹#›</a:t>
            </a:fld>
            <a:endParaRPr lang="en-GB"/>
          </a:p>
        </p:txBody>
      </p:sp>
    </p:spTree>
    <p:extLst>
      <p:ext uri="{BB962C8B-B14F-4D97-AF65-F5344CB8AC3E}">
        <p14:creationId xmlns:p14="http://schemas.microsoft.com/office/powerpoint/2010/main" val="3026516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EEB1E94-1DB9-4573-AF1D-D3D2709447C6}" type="slidenum">
              <a:rPr lang="en-GB" smtClean="0"/>
              <a:t>30</a:t>
            </a:fld>
            <a:endParaRPr lang="en-GB"/>
          </a:p>
        </p:txBody>
      </p:sp>
    </p:spTree>
    <p:extLst>
      <p:ext uri="{BB962C8B-B14F-4D97-AF65-F5344CB8AC3E}">
        <p14:creationId xmlns:p14="http://schemas.microsoft.com/office/powerpoint/2010/main" val="1260524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jpeg"/><Relationship Id="rId1" Type="http://schemas.openxmlformats.org/officeDocument/2006/relationships/slideMaster" Target="../slideMasters/slideMaster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5.xml"/><Relationship Id="rId5" Type="http://schemas.openxmlformats.org/officeDocument/2006/relationships/image" Target="../media/image16.png"/><Relationship Id="rId4" Type="http://schemas.openxmlformats.org/officeDocument/2006/relationships/image" Target="../media/image15.jpeg"/></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00899A34-6010-4A9D-9E8C-589893E0B228}" type="datetime1">
              <a:rPr lang="en-GB" smtClean="0"/>
              <a:t>15/06/2015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5525F15-ED40-44C3-8B0D-733E900C62F3}" type="slidenum">
              <a:rPr lang="en-GB" smtClean="0"/>
              <a:t>‹#›</a:t>
            </a:fld>
            <a:endParaRPr lang="en-GB"/>
          </a:p>
        </p:txBody>
      </p:sp>
    </p:spTree>
    <p:extLst>
      <p:ext uri="{BB962C8B-B14F-4D97-AF65-F5344CB8AC3E}">
        <p14:creationId xmlns:p14="http://schemas.microsoft.com/office/powerpoint/2010/main" val="3975966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C3E6C06F-9B8F-435D-917C-3B180D2A56AF}" type="datetime1">
              <a:rPr lang="en-GB" smtClean="0"/>
              <a:t>15/06/2015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5525F15-ED40-44C3-8B0D-733E900C62F3}" type="slidenum">
              <a:rPr lang="en-GB" smtClean="0"/>
              <a:t>‹#›</a:t>
            </a:fld>
            <a:endParaRPr lang="en-GB"/>
          </a:p>
        </p:txBody>
      </p:sp>
    </p:spTree>
    <p:extLst>
      <p:ext uri="{BB962C8B-B14F-4D97-AF65-F5344CB8AC3E}">
        <p14:creationId xmlns:p14="http://schemas.microsoft.com/office/powerpoint/2010/main" val="3020049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AE750B63-B4F6-4B28-A8D3-32DD806844EF}" type="datetime1">
              <a:rPr lang="en-GB" smtClean="0"/>
              <a:t>15/06/2015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5525F15-ED40-44C3-8B0D-733E900C62F3}" type="slidenum">
              <a:rPr lang="en-GB" smtClean="0"/>
              <a:t>‹#›</a:t>
            </a:fld>
            <a:endParaRPr lang="en-GB"/>
          </a:p>
        </p:txBody>
      </p:sp>
    </p:spTree>
    <p:extLst>
      <p:ext uri="{BB962C8B-B14F-4D97-AF65-F5344CB8AC3E}">
        <p14:creationId xmlns:p14="http://schemas.microsoft.com/office/powerpoint/2010/main" val="574104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Subtitle and Text Slide">
    <p:spTree>
      <p:nvGrpSpPr>
        <p:cNvPr id="1" name=""/>
        <p:cNvGrpSpPr/>
        <p:nvPr/>
      </p:nvGrpSpPr>
      <p:grpSpPr>
        <a:xfrm>
          <a:off x="0" y="0"/>
          <a:ext cx="0" cy="0"/>
          <a:chOff x="0" y="0"/>
          <a:chExt cx="0" cy="0"/>
        </a:xfrm>
      </p:grpSpPr>
      <p:sp>
        <p:nvSpPr>
          <p:cNvPr id="17" name="Text Placeholder 16"/>
          <p:cNvSpPr>
            <a:spLocks noGrp="1"/>
          </p:cNvSpPr>
          <p:nvPr>
            <p:ph type="body" sz="quarter" idx="10"/>
          </p:nvPr>
        </p:nvSpPr>
        <p:spPr>
          <a:xfrm>
            <a:off x="455613" y="1180800"/>
            <a:ext cx="8232775" cy="396000"/>
          </a:xfrm>
          <a:prstGeom prst="rect">
            <a:avLst/>
          </a:prstGeom>
        </p:spPr>
        <p:txBody>
          <a:bodyPr lIns="0"/>
          <a:lstStyle>
            <a:lvl1pPr marL="0" indent="0">
              <a:buNone/>
              <a:defRPr sz="2000">
                <a:solidFill>
                  <a:schemeClr val="accent2"/>
                </a:solidFill>
                <a:latin typeface="+mj-lt"/>
              </a:defRPr>
            </a:lvl1pPr>
            <a:lvl2pPr>
              <a:defRPr sz="2600"/>
            </a:lvl2pPr>
            <a:lvl3pPr>
              <a:defRPr sz="2400"/>
            </a:lvl3pPr>
            <a:lvl4pPr>
              <a:defRPr sz="2200"/>
            </a:lvl4pPr>
            <a:lvl5pPr>
              <a:defRPr sz="2000"/>
            </a:lvl5pPr>
          </a:lstStyle>
          <a:p>
            <a:pPr lvl="0"/>
            <a:r>
              <a:rPr lang="en-US" smtClean="0"/>
              <a:t>Click to edit Master text styles</a:t>
            </a:r>
          </a:p>
        </p:txBody>
      </p:sp>
      <p:sp>
        <p:nvSpPr>
          <p:cNvPr id="8" name="Content Placeholder 7"/>
          <p:cNvSpPr>
            <a:spLocks noGrp="1"/>
          </p:cNvSpPr>
          <p:nvPr>
            <p:ph sz="quarter" idx="11"/>
          </p:nvPr>
        </p:nvSpPr>
        <p:spPr>
          <a:xfrm>
            <a:off x="455613" y="1576800"/>
            <a:ext cx="8232775" cy="49143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2" name="Title 1"/>
          <p:cNvSpPr>
            <a:spLocks noGrp="1"/>
          </p:cNvSpPr>
          <p:nvPr>
            <p:ph type="title"/>
          </p:nvPr>
        </p:nvSpPr>
        <p:spPr>
          <a:xfrm>
            <a:off x="274856" y="20509"/>
            <a:ext cx="8232775" cy="437248"/>
          </a:xfrm>
        </p:spPr>
        <p:txBody>
          <a:bodyPr/>
          <a:lstStyle/>
          <a:p>
            <a:r>
              <a:rPr lang="en-US" smtClean="0"/>
              <a:t>Click to edit Master title style</a:t>
            </a:r>
            <a:endParaRPr lang="en-AU" dirty="0"/>
          </a:p>
        </p:txBody>
      </p:sp>
      <p:sp>
        <p:nvSpPr>
          <p:cNvPr id="5" name="Footer Placeholder 4"/>
          <p:cNvSpPr>
            <a:spLocks noGrp="1"/>
          </p:cNvSpPr>
          <p:nvPr>
            <p:ph type="ftr" sz="quarter" idx="12"/>
          </p:nvPr>
        </p:nvSpPr>
        <p:spPr/>
        <p:txBody>
          <a:bodyPr/>
          <a:lstStyle/>
          <a:p>
            <a:endParaRPr lang="en-GB"/>
          </a:p>
        </p:txBody>
      </p:sp>
      <p:sp>
        <p:nvSpPr>
          <p:cNvPr id="6" name="Slide Number Placeholder 5"/>
          <p:cNvSpPr>
            <a:spLocks noGrp="1"/>
          </p:cNvSpPr>
          <p:nvPr>
            <p:ph type="sldNum" sz="quarter" idx="13"/>
          </p:nvPr>
        </p:nvSpPr>
        <p:spPr/>
        <p:txBody>
          <a:bodyPr/>
          <a:lstStyle/>
          <a:p>
            <a:fld id="{D5525F15-ED40-44C3-8B0D-733E900C62F3}" type="slidenum">
              <a:rPr lang="en-GB" smtClean="0"/>
              <a:t>‹#›</a:t>
            </a:fld>
            <a:endParaRPr lang="en-GB"/>
          </a:p>
        </p:txBody>
      </p:sp>
    </p:spTree>
    <p:extLst>
      <p:ext uri="{BB962C8B-B14F-4D97-AF65-F5344CB8AC3E}">
        <p14:creationId xmlns:p14="http://schemas.microsoft.com/office/powerpoint/2010/main" val="190260318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Title Slide with White Signature">
    <p:bg>
      <p:bgPr>
        <a:solidFill>
          <a:schemeClr val="accent3"/>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Rectangle 1"/>
          <p:cNvSpPr/>
          <p:nvPr/>
        </p:nvSpPr>
        <p:spPr>
          <a:xfrm>
            <a:off x="-1" y="0"/>
            <a:ext cx="762001" cy="6858000"/>
          </a:xfrm>
          <a:prstGeom prst="rect">
            <a:avLst/>
          </a:prstGeom>
          <a:solidFill>
            <a:srgbClr val="010F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Title 1"/>
          <p:cNvSpPr>
            <a:spLocks noGrp="1"/>
          </p:cNvSpPr>
          <p:nvPr>
            <p:ph type="ctrTitle"/>
          </p:nvPr>
        </p:nvSpPr>
        <p:spPr>
          <a:xfrm>
            <a:off x="458788" y="1250769"/>
            <a:ext cx="4113212" cy="943012"/>
          </a:xfrm>
        </p:spPr>
        <p:txBody>
          <a:bodyPr/>
          <a:lstStyle>
            <a:lvl1pPr>
              <a:defRPr>
                <a:solidFill>
                  <a:schemeClr val="bg1"/>
                </a:solidFill>
              </a:defRPr>
            </a:lvl1pPr>
          </a:lstStyle>
          <a:p>
            <a:r>
              <a:rPr lang="en-US" smtClean="0">
                <a:solidFill>
                  <a:schemeClr val="tx1"/>
                </a:solidFill>
              </a:rPr>
              <a:t>Click to edit Master title style</a:t>
            </a:r>
            <a:endParaRPr lang="en-US" dirty="0">
              <a:solidFill>
                <a:schemeClr val="tx1"/>
              </a:solidFill>
            </a:endParaRPr>
          </a:p>
        </p:txBody>
      </p:sp>
      <p:sp>
        <p:nvSpPr>
          <p:cNvPr id="12" name="Subtitle 2"/>
          <p:cNvSpPr>
            <a:spLocks noGrp="1"/>
          </p:cNvSpPr>
          <p:nvPr>
            <p:ph type="subTitle" idx="1"/>
          </p:nvPr>
        </p:nvSpPr>
        <p:spPr>
          <a:xfrm>
            <a:off x="461963" y="2307551"/>
            <a:ext cx="4110037" cy="615553"/>
          </a:xfrm>
        </p:spPr>
        <p:txBody>
          <a:bodyPr/>
          <a:lstStyle>
            <a:lvl1pPr marL="0" indent="0">
              <a:buFontTx/>
              <a:buNone/>
              <a:defRPr>
                <a:solidFill>
                  <a:schemeClr val="bg1"/>
                </a:solidFill>
              </a:defRPr>
            </a:lvl1pPr>
          </a:lstStyle>
          <a:p>
            <a:r>
              <a:rPr lang="en-US" smtClean="0">
                <a:solidFill>
                  <a:schemeClr val="tx1"/>
                </a:solidFill>
              </a:rPr>
              <a:t>Click to edit Master subtitle style</a:t>
            </a:r>
            <a:endParaRPr lang="en-US" dirty="0">
              <a:solidFill>
                <a:schemeClr val="tx1"/>
              </a:solidFill>
            </a:endParaRPr>
          </a:p>
        </p:txBody>
      </p:sp>
      <p:pic>
        <p:nvPicPr>
          <p:cNvPr id="13" name="Picture 1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88819" y="434670"/>
            <a:ext cx="4543200" cy="729120"/>
          </a:xfrm>
          <a:prstGeom prst="rect">
            <a:avLst/>
          </a:prstGeom>
          <a:noFill/>
          <a:extLst>
            <a:ext uri="{909E8E84-426E-40DD-AFC4-6F175D3DCCD1}">
              <a14:hiddenFill xmlns:a14="http://schemas.microsoft.com/office/drawing/2010/main">
                <a:solidFill>
                  <a:srgbClr val="FFFFFF"/>
                </a:solidFill>
              </a14:hiddenFill>
            </a:ext>
          </a:extLst>
        </p:spPr>
      </p:pic>
      <p:sp>
        <p:nvSpPr>
          <p:cNvPr id="15" name="Freeform 14"/>
          <p:cNvSpPr/>
          <p:nvPr/>
        </p:nvSpPr>
        <p:spPr>
          <a:xfrm>
            <a:off x="876650" y="4971520"/>
            <a:ext cx="1621912" cy="1659577"/>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1A6C00"/>
          </a:solidFill>
          <a:ln>
            <a:noFill/>
          </a:ln>
          <a:effectLst/>
          <a:scene3d>
            <a:camera prst="orthographicFront"/>
            <a:lightRig rig="threePt" dir="t"/>
          </a:scene3d>
          <a:sp3d>
            <a:bevelT w="25400"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prstClr val="white"/>
              </a:solidFill>
            </a:endParaRPr>
          </a:p>
        </p:txBody>
      </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4059" y="5648297"/>
            <a:ext cx="2476265" cy="202973"/>
          </a:xfrm>
          <a:prstGeom prst="rect">
            <a:avLst/>
          </a:prstGeom>
        </p:spPr>
      </p:pic>
      <p:pic>
        <p:nvPicPr>
          <p:cNvPr id="1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5278306" y="799230"/>
            <a:ext cx="3739891" cy="22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572294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_Title Slide with White Signature">
    <p:bg>
      <p:bgPr>
        <a:solidFill>
          <a:schemeClr val="accent3"/>
        </a:solidFill>
        <a:effectLst/>
      </p:bgPr>
    </p:bg>
    <p:spTree>
      <p:nvGrpSpPr>
        <p:cNvPr id="1" name=""/>
        <p:cNvGrpSpPr/>
        <p:nvPr/>
      </p:nvGrpSpPr>
      <p:grpSpPr>
        <a:xfrm>
          <a:off x="0" y="0"/>
          <a:ext cx="0" cy="0"/>
          <a:chOff x="0" y="0"/>
          <a:chExt cx="0" cy="0"/>
        </a:xfrm>
      </p:grpSpPr>
      <p:pic>
        <p:nvPicPr>
          <p:cNvPr id="4" name="Picture 3" descr="shutterstock_156983879 (1)_alt.jpg"/>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 contrast="11000"/>
                    </a14:imgEffect>
                  </a14:imgLayer>
                </a14:imgProps>
              </a:ext>
              <a:ext uri="{28A0092B-C50C-407E-A947-70E740481C1C}">
                <a14:useLocalDpi xmlns:a14="http://schemas.microsoft.com/office/drawing/2010/main" val="0"/>
              </a:ext>
            </a:extLst>
          </a:blip>
          <a:srcRect l="11033" r="2860" b="3216"/>
          <a:stretch/>
        </p:blipFill>
        <p:spPr>
          <a:xfrm>
            <a:off x="0" y="0"/>
            <a:ext cx="9144000" cy="6858000"/>
          </a:xfrm>
          <a:prstGeom prst="rect">
            <a:avLst/>
          </a:prstGeom>
        </p:spPr>
      </p:pic>
      <p:sp>
        <p:nvSpPr>
          <p:cNvPr id="11" name="Title 1"/>
          <p:cNvSpPr>
            <a:spLocks noGrp="1"/>
          </p:cNvSpPr>
          <p:nvPr>
            <p:ph type="ctrTitle"/>
          </p:nvPr>
        </p:nvSpPr>
        <p:spPr>
          <a:xfrm>
            <a:off x="458788" y="1250769"/>
            <a:ext cx="4113212" cy="943012"/>
          </a:xfrm>
        </p:spPr>
        <p:txBody>
          <a:bodyPr/>
          <a:lstStyle>
            <a:lvl1pPr>
              <a:defRPr>
                <a:solidFill>
                  <a:schemeClr val="bg1"/>
                </a:solidFill>
              </a:defRPr>
            </a:lvl1pPr>
          </a:lstStyle>
          <a:p>
            <a:r>
              <a:rPr lang="en-US" smtClean="0">
                <a:solidFill>
                  <a:schemeClr val="tx1"/>
                </a:solidFill>
              </a:rPr>
              <a:t>Click to edit Master title style</a:t>
            </a:r>
            <a:endParaRPr lang="en-US" dirty="0">
              <a:solidFill>
                <a:schemeClr val="tx1"/>
              </a:solidFill>
            </a:endParaRPr>
          </a:p>
        </p:txBody>
      </p:sp>
      <p:sp>
        <p:nvSpPr>
          <p:cNvPr id="12" name="Subtitle 2"/>
          <p:cNvSpPr>
            <a:spLocks noGrp="1"/>
          </p:cNvSpPr>
          <p:nvPr>
            <p:ph type="subTitle" idx="1"/>
          </p:nvPr>
        </p:nvSpPr>
        <p:spPr>
          <a:xfrm>
            <a:off x="461963" y="2307551"/>
            <a:ext cx="4110037" cy="615553"/>
          </a:xfrm>
        </p:spPr>
        <p:txBody>
          <a:bodyPr/>
          <a:lstStyle>
            <a:lvl1pPr marL="0" indent="0">
              <a:buFontTx/>
              <a:buNone/>
              <a:defRPr>
                <a:solidFill>
                  <a:schemeClr val="bg1"/>
                </a:solidFill>
              </a:defRPr>
            </a:lvl1pPr>
          </a:lstStyle>
          <a:p>
            <a:r>
              <a:rPr lang="en-US" smtClean="0">
                <a:solidFill>
                  <a:schemeClr val="tx1"/>
                </a:solidFill>
              </a:rPr>
              <a:t>Click to edit Master subtitle style</a:t>
            </a:r>
            <a:endParaRPr lang="en-US" dirty="0">
              <a:solidFill>
                <a:schemeClr val="tx1"/>
              </a:solidFill>
            </a:endParaRPr>
          </a:p>
        </p:txBody>
      </p:sp>
      <p:pic>
        <p:nvPicPr>
          <p:cNvPr id="13" name="Picture 1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68313" y="434670"/>
            <a:ext cx="4543200" cy="72912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5658095" y="3690908"/>
            <a:ext cx="3074395" cy="2060440"/>
            <a:chOff x="5701703" y="682760"/>
            <a:chExt cx="3074395" cy="2060440"/>
          </a:xfrm>
        </p:grpSpPr>
        <p:sp>
          <p:nvSpPr>
            <p:cNvPr id="15" name="Freeform 1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00A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01703" y="1523009"/>
              <a:ext cx="3074395" cy="252000"/>
            </a:xfrm>
            <a:prstGeom prst="rect">
              <a:avLst/>
            </a:prstGeom>
          </p:spPr>
        </p:pic>
      </p:grpSp>
      <p:pic>
        <p:nvPicPr>
          <p:cNvPr id="17"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4932361" y="6280097"/>
            <a:ext cx="3739891" cy="22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1980263"/>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2_Title Slide with White Signatur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58788" y="1910921"/>
            <a:ext cx="4024312" cy="1233311"/>
          </a:xfrm>
        </p:spPr>
        <p:txBody>
          <a:bodyPr>
            <a:noAutofit/>
          </a:bodyPr>
          <a:lstStyle>
            <a:lvl1pPr marL="0" marR="0" indent="0" algn="l" defTabSz="914400" rtl="0" eaLnBrk="1" fontAlgn="auto" latinLnBrk="0" hangingPunct="1">
              <a:lnSpc>
                <a:spcPct val="100000"/>
              </a:lnSpc>
              <a:spcBef>
                <a:spcPts val="0"/>
              </a:spcBef>
              <a:spcAft>
                <a:spcPts val="0"/>
              </a:spcAft>
              <a:buClr>
                <a:schemeClr val="tx1"/>
              </a:buClr>
              <a:buSzPct val="80000"/>
              <a:buFont typeface="Arial" pitchFamily="34" charset="0"/>
              <a:buNone/>
              <a:tabLst/>
              <a:defRPr sz="2400" baseline="0">
                <a:solidFill>
                  <a:schemeClr val="tx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sz="2400" smtClean="0"/>
              <a:t>Click to edit Master text styles</a:t>
            </a:r>
          </a:p>
        </p:txBody>
      </p:sp>
      <p:grpSp>
        <p:nvGrpSpPr>
          <p:cNvPr id="11" name="Group 10"/>
          <p:cNvGrpSpPr/>
          <p:nvPr/>
        </p:nvGrpSpPr>
        <p:grpSpPr>
          <a:xfrm>
            <a:off x="5724128" y="1570958"/>
            <a:ext cx="3074395" cy="2060440"/>
            <a:chOff x="5701703" y="682760"/>
            <a:chExt cx="3074395" cy="2060440"/>
          </a:xfrm>
        </p:grpSpPr>
        <p:sp>
          <p:nvSpPr>
            <p:cNvPr id="12" name="Freeform 11"/>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1240" y="6316055"/>
            <a:ext cx="3739881" cy="222049"/>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0578" y="459117"/>
            <a:ext cx="4615116" cy="740663"/>
          </a:xfrm>
          <a:prstGeom prst="rect">
            <a:avLst/>
          </a:prstGeom>
        </p:spPr>
      </p:pic>
    </p:spTree>
    <p:extLst>
      <p:ext uri="{BB962C8B-B14F-4D97-AF65-F5344CB8AC3E}">
        <p14:creationId xmlns:p14="http://schemas.microsoft.com/office/powerpoint/2010/main" val="9328563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_Divider Slide 1">
    <p:bg>
      <p:bgPr>
        <a:solidFill>
          <a:schemeClr val="accent1"/>
        </a:solidFill>
        <a:effectLst/>
      </p:bgPr>
    </p:bg>
    <p:spTree>
      <p:nvGrpSpPr>
        <p:cNvPr id="1" name=""/>
        <p:cNvGrpSpPr/>
        <p:nvPr/>
      </p:nvGrpSpPr>
      <p:grpSpPr>
        <a:xfrm>
          <a:off x="0" y="0"/>
          <a:ext cx="0" cy="0"/>
          <a:chOff x="0" y="0"/>
          <a:chExt cx="0" cy="0"/>
        </a:xfrm>
      </p:grpSpPr>
      <p:sp>
        <p:nvSpPr>
          <p:cNvPr id="5" name="Text Placeholder 8"/>
          <p:cNvSpPr>
            <a:spLocks noGrp="1"/>
          </p:cNvSpPr>
          <p:nvPr>
            <p:ph type="body" sz="quarter" idx="10" hasCustomPrompt="1"/>
          </p:nvPr>
        </p:nvSpPr>
        <p:spPr>
          <a:xfrm>
            <a:off x="457200" y="494932"/>
            <a:ext cx="8228013" cy="2622222"/>
          </a:xfrm>
        </p:spPr>
        <p:txBody>
          <a:bodyPr lIns="0" rIns="0" anchor="t" anchorCtr="0">
            <a:noAutofit/>
          </a:bodyPr>
          <a:lstStyle>
            <a:lvl1pPr marL="0" indent="0" algn="l">
              <a:lnSpc>
                <a:spcPts val="3900"/>
              </a:lnSpc>
              <a:spcBef>
                <a:spcPts val="0"/>
              </a:spcBef>
              <a:spcAft>
                <a:spcPts val="0"/>
              </a:spcAft>
              <a:buNone/>
              <a:defRPr sz="4000" b="0" baseline="0">
                <a:solidFill>
                  <a:schemeClr val="bg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
        <p:nvSpPr>
          <p:cNvPr id="3" name="TextBox 2"/>
          <p:cNvSpPr txBox="1">
            <a:spLocks noChangeArrowheads="1"/>
          </p:cNvSpPr>
          <p:nvPr/>
        </p:nvSpPr>
        <p:spPr bwMode="auto">
          <a:xfrm>
            <a:off x="444500" y="6572250"/>
            <a:ext cx="2573338"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ctr">
              <a:defRPr/>
            </a:pPr>
            <a:r>
              <a:rPr lang="en-US" sz="900" dirty="0" smtClean="0">
                <a:solidFill>
                  <a:srgbClr val="FFFFFF"/>
                </a:solidFill>
                <a:cs typeface="Arial" charset="0"/>
              </a:rPr>
              <a:t>Copyright © 2014 Accenture  All rights reserved.</a:t>
            </a:r>
          </a:p>
        </p:txBody>
      </p:sp>
      <p:sp>
        <p:nvSpPr>
          <p:cNvPr id="4" name="TextBox 3"/>
          <p:cNvSpPr txBox="1">
            <a:spLocks noChangeArrowheads="1"/>
          </p:cNvSpPr>
          <p:nvPr/>
        </p:nvSpPr>
        <p:spPr bwMode="auto">
          <a:xfrm>
            <a:off x="8145463" y="6562725"/>
            <a:ext cx="53498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r">
              <a:defRPr/>
            </a:pPr>
            <a:fld id="{115A5063-E802-344A-98E9-7CED635DA083}" type="slidenum">
              <a:rPr lang="en-CA" sz="900" smtClean="0">
                <a:solidFill>
                  <a:srgbClr val="FFFFFF"/>
                </a:solidFill>
                <a:cs typeface="Arial" charset="0"/>
              </a:rPr>
              <a:pPr algn="r">
                <a:defRPr/>
              </a:pPr>
              <a:t>‹#›</a:t>
            </a:fld>
            <a:endParaRPr lang="en-CA" sz="900" dirty="0" smtClean="0">
              <a:solidFill>
                <a:srgbClr val="FFFFFF"/>
              </a:solidFill>
              <a:cs typeface="Arial" charset="0"/>
            </a:endParaRPr>
          </a:p>
        </p:txBody>
      </p:sp>
    </p:spTree>
    <p:extLst>
      <p:ext uri="{BB962C8B-B14F-4D97-AF65-F5344CB8AC3E}">
        <p14:creationId xmlns:p14="http://schemas.microsoft.com/office/powerpoint/2010/main" val="297948761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Divider Slide 1">
    <p:bg>
      <p:bgPr>
        <a:solidFill>
          <a:schemeClr val="accent1"/>
        </a:solidFill>
        <a:effectLst/>
      </p:bgPr>
    </p:bg>
    <p:spTree>
      <p:nvGrpSpPr>
        <p:cNvPr id="1" name=""/>
        <p:cNvGrpSpPr/>
        <p:nvPr/>
      </p:nvGrpSpPr>
      <p:grpSpPr>
        <a:xfrm>
          <a:off x="0" y="0"/>
          <a:ext cx="0" cy="0"/>
          <a:chOff x="0" y="0"/>
          <a:chExt cx="0" cy="0"/>
        </a:xfrm>
      </p:grpSpPr>
      <p:sp>
        <p:nvSpPr>
          <p:cNvPr id="5" name="Text Placeholder 8"/>
          <p:cNvSpPr>
            <a:spLocks noGrp="1"/>
          </p:cNvSpPr>
          <p:nvPr>
            <p:ph type="body" sz="quarter" idx="10" hasCustomPrompt="1"/>
          </p:nvPr>
        </p:nvSpPr>
        <p:spPr>
          <a:xfrm>
            <a:off x="457200" y="3910061"/>
            <a:ext cx="8228013" cy="2622222"/>
          </a:xfrm>
        </p:spPr>
        <p:txBody>
          <a:bodyPr lIns="0" rIns="0" anchor="b" anchorCtr="0">
            <a:noAutofit/>
          </a:bodyPr>
          <a:lstStyle>
            <a:lvl1pPr marL="0" indent="0" algn="l">
              <a:lnSpc>
                <a:spcPts val="3900"/>
              </a:lnSpc>
              <a:spcBef>
                <a:spcPts val="0"/>
              </a:spcBef>
              <a:spcAft>
                <a:spcPts val="0"/>
              </a:spcAft>
              <a:buNone/>
              <a:defRPr sz="4000" b="0" baseline="0">
                <a:solidFill>
                  <a:schemeClr val="bg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Tree>
    <p:extLst>
      <p:ext uri="{BB962C8B-B14F-4D97-AF65-F5344CB8AC3E}">
        <p14:creationId xmlns:p14="http://schemas.microsoft.com/office/powerpoint/2010/main" val="2550089179"/>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vider Slide 2">
    <p:bg>
      <p:bgPr>
        <a:solidFill>
          <a:schemeClr val="accent4"/>
        </a:solidFill>
        <a:effectLst/>
      </p:bgPr>
    </p:bg>
    <p:spTree>
      <p:nvGrpSpPr>
        <p:cNvPr id="1" name=""/>
        <p:cNvGrpSpPr/>
        <p:nvPr/>
      </p:nvGrpSpPr>
      <p:grpSpPr>
        <a:xfrm>
          <a:off x="0" y="0"/>
          <a:ext cx="0" cy="0"/>
          <a:chOff x="0" y="0"/>
          <a:chExt cx="0" cy="0"/>
        </a:xfrm>
      </p:grpSpPr>
      <p:sp>
        <p:nvSpPr>
          <p:cNvPr id="3" name="Text Placeholder 8"/>
          <p:cNvSpPr>
            <a:spLocks noGrp="1"/>
          </p:cNvSpPr>
          <p:nvPr>
            <p:ph type="body" sz="quarter" idx="10" hasCustomPrompt="1"/>
          </p:nvPr>
        </p:nvSpPr>
        <p:spPr>
          <a:xfrm>
            <a:off x="457200" y="494932"/>
            <a:ext cx="8228013" cy="2622222"/>
          </a:xfrm>
        </p:spPr>
        <p:txBody>
          <a:bodyPr lIns="0" rIns="0" anchor="t" anchorCtr="0">
            <a:noAutofit/>
          </a:bodyPr>
          <a:lstStyle>
            <a:lvl1pPr marL="0" indent="0" algn="l">
              <a:lnSpc>
                <a:spcPts val="3900"/>
              </a:lnSpc>
              <a:spcBef>
                <a:spcPts val="0"/>
              </a:spcBef>
              <a:spcAft>
                <a:spcPts val="0"/>
              </a:spcAft>
              <a:buNone/>
              <a:defRPr sz="4000" b="0" baseline="0">
                <a:solidFill>
                  <a:schemeClr val="bg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
        <p:nvSpPr>
          <p:cNvPr id="4" name="TextBox 3"/>
          <p:cNvSpPr txBox="1">
            <a:spLocks noChangeArrowheads="1"/>
          </p:cNvSpPr>
          <p:nvPr/>
        </p:nvSpPr>
        <p:spPr bwMode="auto">
          <a:xfrm>
            <a:off x="444500" y="6572250"/>
            <a:ext cx="2573338"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ctr">
              <a:defRPr/>
            </a:pPr>
            <a:r>
              <a:rPr lang="en-US" sz="900" dirty="0" smtClean="0">
                <a:solidFill>
                  <a:srgbClr val="FFFFFF"/>
                </a:solidFill>
                <a:cs typeface="Arial" charset="0"/>
              </a:rPr>
              <a:t>Copyright © 2014 Accenture  All rights reserved.</a:t>
            </a:r>
          </a:p>
        </p:txBody>
      </p:sp>
      <p:sp>
        <p:nvSpPr>
          <p:cNvPr id="6" name="TextBox 5"/>
          <p:cNvSpPr txBox="1">
            <a:spLocks noChangeArrowheads="1"/>
          </p:cNvSpPr>
          <p:nvPr/>
        </p:nvSpPr>
        <p:spPr bwMode="auto">
          <a:xfrm>
            <a:off x="8145463" y="6562725"/>
            <a:ext cx="53498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r">
              <a:defRPr/>
            </a:pPr>
            <a:fld id="{115A5063-E802-344A-98E9-7CED635DA083}" type="slidenum">
              <a:rPr lang="en-CA" sz="900" smtClean="0">
                <a:solidFill>
                  <a:srgbClr val="FFFFFF"/>
                </a:solidFill>
                <a:cs typeface="Arial" charset="0"/>
              </a:rPr>
              <a:pPr algn="r">
                <a:defRPr/>
              </a:pPr>
              <a:t>‹#›</a:t>
            </a:fld>
            <a:endParaRPr lang="en-CA" sz="900" dirty="0" smtClean="0">
              <a:solidFill>
                <a:srgbClr val="FFFFFF"/>
              </a:solidFill>
              <a:cs typeface="Arial" charset="0"/>
            </a:endParaRPr>
          </a:p>
        </p:txBody>
      </p:sp>
    </p:spTree>
    <p:extLst>
      <p:ext uri="{BB962C8B-B14F-4D97-AF65-F5344CB8AC3E}">
        <p14:creationId xmlns:p14="http://schemas.microsoft.com/office/powerpoint/2010/main" val="235985871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Divider Slide 2">
    <p:bg>
      <p:bgPr>
        <a:solidFill>
          <a:schemeClr val="accent4"/>
        </a:solidFill>
        <a:effectLst/>
      </p:bgPr>
    </p:bg>
    <p:spTree>
      <p:nvGrpSpPr>
        <p:cNvPr id="1" name=""/>
        <p:cNvGrpSpPr/>
        <p:nvPr/>
      </p:nvGrpSpPr>
      <p:grpSpPr>
        <a:xfrm>
          <a:off x="0" y="0"/>
          <a:ext cx="0" cy="0"/>
          <a:chOff x="0" y="0"/>
          <a:chExt cx="0" cy="0"/>
        </a:xfrm>
      </p:grpSpPr>
      <p:sp>
        <p:nvSpPr>
          <p:cNvPr id="5" name="Text Placeholder 8"/>
          <p:cNvSpPr>
            <a:spLocks noGrp="1"/>
          </p:cNvSpPr>
          <p:nvPr>
            <p:ph type="body" sz="quarter" idx="10" hasCustomPrompt="1"/>
          </p:nvPr>
        </p:nvSpPr>
        <p:spPr>
          <a:xfrm>
            <a:off x="457200" y="3910061"/>
            <a:ext cx="8228013" cy="2622222"/>
          </a:xfrm>
        </p:spPr>
        <p:txBody>
          <a:bodyPr lIns="0" rIns="0" anchor="b" anchorCtr="0">
            <a:noAutofit/>
          </a:bodyPr>
          <a:lstStyle>
            <a:lvl1pPr marL="0" indent="0" algn="l">
              <a:lnSpc>
                <a:spcPts val="3900"/>
              </a:lnSpc>
              <a:spcBef>
                <a:spcPts val="0"/>
              </a:spcBef>
              <a:spcAft>
                <a:spcPts val="0"/>
              </a:spcAft>
              <a:buNone/>
              <a:defRPr sz="4000" b="0" baseline="0">
                <a:solidFill>
                  <a:schemeClr val="bg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Tree>
    <p:extLst>
      <p:ext uri="{BB962C8B-B14F-4D97-AF65-F5344CB8AC3E}">
        <p14:creationId xmlns:p14="http://schemas.microsoft.com/office/powerpoint/2010/main" val="175632038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71790E89-633F-4948-8E04-03CC6E7855F8}" type="datetime1">
              <a:rPr lang="en-GB" smtClean="0"/>
              <a:t>15/06/2015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5525F15-ED40-44C3-8B0D-733E900C62F3}" type="slidenum">
              <a:rPr lang="en-GB" smtClean="0"/>
              <a:t>‹#›</a:t>
            </a:fld>
            <a:endParaRPr lang="en-GB"/>
          </a:p>
        </p:txBody>
      </p:sp>
    </p:spTree>
    <p:extLst>
      <p:ext uri="{BB962C8B-B14F-4D97-AF65-F5344CB8AC3E}">
        <p14:creationId xmlns:p14="http://schemas.microsoft.com/office/powerpoint/2010/main" val="15444077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ivider Slide 3">
    <p:bg>
      <p:bgPr>
        <a:solidFill>
          <a:schemeClr val="accent3"/>
        </a:solidFill>
        <a:effectLst/>
      </p:bgPr>
    </p:bg>
    <p:spTree>
      <p:nvGrpSpPr>
        <p:cNvPr id="1" name=""/>
        <p:cNvGrpSpPr/>
        <p:nvPr/>
      </p:nvGrpSpPr>
      <p:grpSpPr>
        <a:xfrm>
          <a:off x="0" y="0"/>
          <a:ext cx="0" cy="0"/>
          <a:chOff x="0" y="0"/>
          <a:chExt cx="0" cy="0"/>
        </a:xfrm>
      </p:grpSpPr>
      <p:sp>
        <p:nvSpPr>
          <p:cNvPr id="3" name="Text Placeholder 8"/>
          <p:cNvSpPr>
            <a:spLocks noGrp="1"/>
          </p:cNvSpPr>
          <p:nvPr>
            <p:ph type="body" sz="quarter" idx="10" hasCustomPrompt="1"/>
          </p:nvPr>
        </p:nvSpPr>
        <p:spPr>
          <a:xfrm>
            <a:off x="457200" y="494932"/>
            <a:ext cx="8228013" cy="2622222"/>
          </a:xfrm>
        </p:spPr>
        <p:txBody>
          <a:bodyPr lIns="0" rIns="0" anchor="t" anchorCtr="0">
            <a:noAutofit/>
          </a:bodyPr>
          <a:lstStyle>
            <a:lvl1pPr marL="0" indent="0" algn="l">
              <a:lnSpc>
                <a:spcPts val="3900"/>
              </a:lnSpc>
              <a:spcBef>
                <a:spcPts val="0"/>
              </a:spcBef>
              <a:spcAft>
                <a:spcPts val="0"/>
              </a:spcAft>
              <a:buNone/>
              <a:defRPr sz="4000" b="0" baseline="0">
                <a:solidFill>
                  <a:schemeClr val="bg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
        <p:nvSpPr>
          <p:cNvPr id="4" name="TextBox 3"/>
          <p:cNvSpPr txBox="1">
            <a:spLocks noChangeArrowheads="1"/>
          </p:cNvSpPr>
          <p:nvPr/>
        </p:nvSpPr>
        <p:spPr bwMode="auto">
          <a:xfrm>
            <a:off x="444500" y="6572250"/>
            <a:ext cx="2573338"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ctr">
              <a:defRPr/>
            </a:pPr>
            <a:r>
              <a:rPr lang="en-US" sz="900" dirty="0" smtClean="0">
                <a:solidFill>
                  <a:srgbClr val="FFFFFF"/>
                </a:solidFill>
                <a:cs typeface="Arial" charset="0"/>
              </a:rPr>
              <a:t>Copyright © 2014 Accenture  All rights reserved.</a:t>
            </a:r>
          </a:p>
        </p:txBody>
      </p:sp>
      <p:sp>
        <p:nvSpPr>
          <p:cNvPr id="6" name="TextBox 5"/>
          <p:cNvSpPr txBox="1">
            <a:spLocks noChangeArrowheads="1"/>
          </p:cNvSpPr>
          <p:nvPr/>
        </p:nvSpPr>
        <p:spPr bwMode="auto">
          <a:xfrm>
            <a:off x="8145463" y="6562725"/>
            <a:ext cx="53498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r">
              <a:defRPr/>
            </a:pPr>
            <a:fld id="{115A5063-E802-344A-98E9-7CED635DA083}" type="slidenum">
              <a:rPr lang="en-CA" sz="900" smtClean="0">
                <a:solidFill>
                  <a:srgbClr val="FFFFFF"/>
                </a:solidFill>
                <a:cs typeface="Arial" charset="0"/>
              </a:rPr>
              <a:pPr algn="r">
                <a:defRPr/>
              </a:pPr>
              <a:t>‹#›</a:t>
            </a:fld>
            <a:endParaRPr lang="en-CA" sz="900" dirty="0" smtClean="0">
              <a:solidFill>
                <a:srgbClr val="FFFFFF"/>
              </a:solidFill>
              <a:cs typeface="Arial" charset="0"/>
            </a:endParaRPr>
          </a:p>
        </p:txBody>
      </p:sp>
    </p:spTree>
    <p:extLst>
      <p:ext uri="{BB962C8B-B14F-4D97-AF65-F5344CB8AC3E}">
        <p14:creationId xmlns:p14="http://schemas.microsoft.com/office/powerpoint/2010/main" val="2359858719"/>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Divider Slide 3">
    <p:bg>
      <p:bgPr>
        <a:solidFill>
          <a:schemeClr val="accent3"/>
        </a:solidFill>
        <a:effectLst/>
      </p:bgPr>
    </p:bg>
    <p:spTree>
      <p:nvGrpSpPr>
        <p:cNvPr id="1" name=""/>
        <p:cNvGrpSpPr/>
        <p:nvPr/>
      </p:nvGrpSpPr>
      <p:grpSpPr>
        <a:xfrm>
          <a:off x="0" y="0"/>
          <a:ext cx="0" cy="0"/>
          <a:chOff x="0" y="0"/>
          <a:chExt cx="0" cy="0"/>
        </a:xfrm>
      </p:grpSpPr>
      <p:sp>
        <p:nvSpPr>
          <p:cNvPr id="5" name="Text Placeholder 8"/>
          <p:cNvSpPr>
            <a:spLocks noGrp="1"/>
          </p:cNvSpPr>
          <p:nvPr>
            <p:ph type="body" sz="quarter" idx="10" hasCustomPrompt="1"/>
          </p:nvPr>
        </p:nvSpPr>
        <p:spPr>
          <a:xfrm>
            <a:off x="457200" y="3910061"/>
            <a:ext cx="8228013" cy="2622222"/>
          </a:xfrm>
        </p:spPr>
        <p:txBody>
          <a:bodyPr lIns="0" rIns="0" anchor="b" anchorCtr="0">
            <a:noAutofit/>
          </a:bodyPr>
          <a:lstStyle>
            <a:lvl1pPr marL="0" indent="0" algn="l">
              <a:lnSpc>
                <a:spcPts val="3900"/>
              </a:lnSpc>
              <a:spcBef>
                <a:spcPts val="0"/>
              </a:spcBef>
              <a:spcAft>
                <a:spcPts val="0"/>
              </a:spcAft>
              <a:buNone/>
              <a:defRPr sz="4000" b="0" baseline="0">
                <a:solidFill>
                  <a:schemeClr val="bg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Tree>
    <p:extLst>
      <p:ext uri="{BB962C8B-B14F-4D97-AF65-F5344CB8AC3E}">
        <p14:creationId xmlns:p14="http://schemas.microsoft.com/office/powerpoint/2010/main" val="314641298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48734" y="1295399"/>
            <a:ext cx="8228012" cy="5147733"/>
          </a:xfrm>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p:nvCxnSpPr>
        <p:spPr>
          <a:xfrm>
            <a:off x="457994" y="1162050"/>
            <a:ext cx="8686006"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a:xfrm>
            <a:off x="452568" y="346334"/>
            <a:ext cx="8205261" cy="785553"/>
          </a:xfrm>
        </p:spPr>
        <p:txBody>
          <a:bodyPr anchor="ctr"/>
          <a:lstStyle>
            <a:lvl1pPr>
              <a:defRPr>
                <a:solidFill>
                  <a:schemeClr val="tx1"/>
                </a:solidFill>
                <a:latin typeface="Calibri" panose="020F0502020204030204" pitchFamily="34" charset="0"/>
              </a:defRPr>
            </a:lvl1pPr>
          </a:lstStyle>
          <a:p>
            <a:r>
              <a:rPr lang="en-US" dirty="0" smtClean="0"/>
              <a:t>Master Title Slide Headline</a:t>
            </a:r>
            <a:endParaRPr lang="en-CA" dirty="0"/>
          </a:p>
        </p:txBody>
      </p:sp>
      <p:sp>
        <p:nvSpPr>
          <p:cNvPr id="9" name="Slide Number Placeholder 4"/>
          <p:cNvSpPr>
            <a:spLocks noGrp="1"/>
          </p:cNvSpPr>
          <p:nvPr>
            <p:ph type="sldNum" sz="quarter" idx="4"/>
          </p:nvPr>
        </p:nvSpPr>
        <p:spPr>
          <a:xfrm>
            <a:off x="8140355" y="6575425"/>
            <a:ext cx="548033" cy="128588"/>
          </a:xfrm>
          <a:prstGeom prst="rect">
            <a:avLst/>
          </a:prstGeom>
        </p:spPr>
        <p:txBody>
          <a:bodyPr vert="horz" wrap="square" lIns="91440" tIns="45720" rIns="0" bIns="45720" numCol="1" anchor="ctr" anchorCtr="0" compatLnSpc="1">
            <a:prstTxWarp prst="textNoShape">
              <a:avLst/>
            </a:prstTxWarp>
            <a:noAutofit/>
          </a:bodyPr>
          <a:lstStyle>
            <a:lvl1pPr algn="r">
              <a:defRPr sz="900">
                <a:solidFill>
                  <a:schemeClr val="tx2"/>
                </a:solidFill>
                <a:latin typeface="+mn-lt"/>
              </a:defRPr>
            </a:lvl1pPr>
          </a:lstStyle>
          <a:p>
            <a:fld id="{C5607401-F80C-4C8C-813A-4FD4EFE42393}" type="slidenum">
              <a:rPr lang="en-US" smtClean="0"/>
              <a:t>‹#›</a:t>
            </a:fld>
            <a:endParaRPr lang="en-US" dirty="0"/>
          </a:p>
        </p:txBody>
      </p:sp>
      <p:sp>
        <p:nvSpPr>
          <p:cNvPr id="11" name="Footer Placeholder 3"/>
          <p:cNvSpPr>
            <a:spLocks noGrp="1"/>
          </p:cNvSpPr>
          <p:nvPr>
            <p:ph type="ftr" sz="quarter" idx="3"/>
          </p:nvPr>
        </p:nvSpPr>
        <p:spPr>
          <a:xfrm>
            <a:off x="2059566" y="6601883"/>
            <a:ext cx="3447472" cy="187567"/>
          </a:xfrm>
          <a:prstGeom prst="rect">
            <a:avLst/>
          </a:prstGeom>
          <a:noFill/>
        </p:spPr>
        <p:txBody>
          <a:bodyPr wrap="square" lIns="0" anchor="ctr" anchorCtr="0">
            <a:noAutofit/>
          </a:bodyPr>
          <a:lstStyle>
            <a:lvl1pPr>
              <a:defRPr lang="en-AU" sz="1000" b="1">
                <a:solidFill>
                  <a:schemeClr val="tx2"/>
                </a:solidFill>
                <a:latin typeface="+mn-lt"/>
              </a:defRPr>
            </a:lvl1pPr>
          </a:lstStyle>
          <a:p>
            <a:endParaRPr lang="en-US" dirty="0"/>
          </a:p>
        </p:txBody>
      </p:sp>
      <p:pic>
        <p:nvPicPr>
          <p:cNvPr id="8" name="Picture 2" descr="http://www.getcaerphillyonline.org.uk/wp-content/uploads/2012/05/bt_logo.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371600" y="6562074"/>
            <a:ext cx="610972" cy="26718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04800" y="6526292"/>
            <a:ext cx="900112" cy="2886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userDrawn="1"/>
        </p:nvSpPr>
        <p:spPr>
          <a:xfrm rot="16200000">
            <a:off x="-3290499" y="3290501"/>
            <a:ext cx="6857999" cy="27699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0" scaled="1"/>
            <a:tileRect/>
          </a:gradFill>
        </p:spPr>
        <p:txBody>
          <a:bodyPr wrap="square" rtlCol="0">
            <a:spAutoFit/>
          </a:bodyPr>
          <a:lstStyle/>
          <a:p>
            <a:r>
              <a:rPr lang="en-US" sz="1200" b="1" dirty="0" smtClean="0">
                <a:solidFill>
                  <a:schemeClr val="bg1"/>
                </a:solidFill>
                <a:effectLst>
                  <a:outerShdw blurRad="38100" dist="38100" dir="2700000" algn="tl">
                    <a:srgbClr val="000000">
                      <a:alpha val="43137"/>
                    </a:srgbClr>
                  </a:outerShdw>
                </a:effectLst>
              </a:rPr>
              <a:t>	Data Quality Centre of Excellence</a:t>
            </a:r>
            <a:endParaRPr lang="en-US" sz="12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48734" y="1216552"/>
            <a:ext cx="8228012" cy="4824414"/>
          </a:xfrm>
        </p:spPr>
        <p:txBody>
          <a:bodyPr/>
          <a:lstStyle>
            <a:lvl1pPr marL="0" indent="0">
              <a:spcBef>
                <a:spcPts val="1200"/>
              </a:spcBef>
              <a:spcAft>
                <a:spcPts val="0"/>
              </a:spcAft>
              <a:buNone/>
              <a:defRPr sz="2400" b="1">
                <a:solidFill>
                  <a:schemeClr val="accent3"/>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8" name="Straight Connector 7"/>
          <p:cNvCxnSpPr/>
          <p:nvPr/>
        </p:nvCxnSpPr>
        <p:spPr>
          <a:xfrm>
            <a:off x="457994" y="1162050"/>
            <a:ext cx="8686006"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itle 3"/>
          <p:cNvSpPr>
            <a:spLocks noGrp="1"/>
          </p:cNvSpPr>
          <p:nvPr>
            <p:ph type="title" hasCustomPrompt="1"/>
          </p:nvPr>
        </p:nvSpPr>
        <p:spPr>
          <a:xfrm>
            <a:off x="452568" y="346334"/>
            <a:ext cx="8205261" cy="785553"/>
          </a:xfrm>
        </p:spPr>
        <p:txBody>
          <a:bodyPr/>
          <a:lstStyle>
            <a:lvl1pPr>
              <a:defRPr>
                <a:solidFill>
                  <a:schemeClr val="tx1"/>
                </a:solidFill>
              </a:defRPr>
            </a:lvl1pPr>
          </a:lstStyle>
          <a:p>
            <a:r>
              <a:rPr lang="en-US" dirty="0" smtClean="0"/>
              <a:t>Master Title Slide Headline</a:t>
            </a:r>
            <a:endParaRPr lang="en-CA" dirty="0"/>
          </a:p>
        </p:txBody>
      </p:sp>
      <p:sp>
        <p:nvSpPr>
          <p:cNvPr id="12" name="Slide Number Placeholder 4"/>
          <p:cNvSpPr>
            <a:spLocks noGrp="1"/>
          </p:cNvSpPr>
          <p:nvPr>
            <p:ph type="sldNum" sz="quarter" idx="4"/>
          </p:nvPr>
        </p:nvSpPr>
        <p:spPr>
          <a:xfrm>
            <a:off x="8140355" y="6575425"/>
            <a:ext cx="548033" cy="128588"/>
          </a:xfrm>
          <a:prstGeom prst="rect">
            <a:avLst/>
          </a:prstGeom>
        </p:spPr>
        <p:txBody>
          <a:bodyPr vert="horz" wrap="square" lIns="91440" tIns="45720" rIns="0" bIns="45720" numCol="1" anchor="ctr" anchorCtr="0" compatLnSpc="1">
            <a:prstTxWarp prst="textNoShape">
              <a:avLst/>
            </a:prstTxWarp>
            <a:noAutofit/>
          </a:bodyPr>
          <a:lstStyle>
            <a:lvl1pPr algn="r">
              <a:defRPr sz="900">
                <a:solidFill>
                  <a:schemeClr val="tx2"/>
                </a:solidFill>
                <a:latin typeface="+mn-lt"/>
              </a:defRPr>
            </a:lvl1pPr>
          </a:lstStyle>
          <a:p>
            <a:fld id="{C5607401-F80C-4C8C-813A-4FD4EFE42393}" type="slidenum">
              <a:rPr lang="en-US" smtClean="0"/>
              <a:t>‹#›</a:t>
            </a:fld>
            <a:endParaRPr lang="en-US" dirty="0"/>
          </a:p>
        </p:txBody>
      </p:sp>
      <p:sp>
        <p:nvSpPr>
          <p:cNvPr id="13" name="Footer Placeholder 3"/>
          <p:cNvSpPr>
            <a:spLocks noGrp="1"/>
          </p:cNvSpPr>
          <p:nvPr>
            <p:ph type="ftr" sz="quarter" idx="3"/>
          </p:nvPr>
        </p:nvSpPr>
        <p:spPr>
          <a:xfrm>
            <a:off x="455613" y="6575425"/>
            <a:ext cx="4060825" cy="128588"/>
          </a:xfrm>
          <a:prstGeom prst="rect">
            <a:avLst/>
          </a:prstGeom>
          <a:noFill/>
        </p:spPr>
        <p:txBody>
          <a:bodyPr wrap="square" lIns="0" anchor="ctr" anchorCtr="0">
            <a:noAutofit/>
          </a:bodyPr>
          <a:lstStyle>
            <a:lvl1pPr>
              <a:defRPr lang="en-AU" sz="900">
                <a:solidFill>
                  <a:schemeClr val="tx2"/>
                </a:solidFill>
                <a:latin typeface="+mn-lt"/>
              </a:defRPr>
            </a:lvl1pPr>
          </a:lstStyle>
          <a:p>
            <a:endParaRPr lang="en-US" dirty="0"/>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ontent 2">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8788" y="1220252"/>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9" name="Content Placeholder 9"/>
          <p:cNvSpPr>
            <a:spLocks noGrp="1"/>
          </p:cNvSpPr>
          <p:nvPr>
            <p:ph sz="quarter" idx="13" hasCustomPrompt="1"/>
          </p:nvPr>
        </p:nvSpPr>
        <p:spPr>
          <a:xfrm>
            <a:off x="4660901" y="1220252"/>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11" name="Straight Connector 10"/>
          <p:cNvCxnSpPr/>
          <p:nvPr/>
        </p:nvCxnSpPr>
        <p:spPr>
          <a:xfrm>
            <a:off x="457994" y="1162050"/>
            <a:ext cx="8686006" cy="0"/>
          </a:xfrm>
          <a:prstGeom prst="line">
            <a:avLst/>
          </a:prstGeom>
          <a:ln w="12700">
            <a:solidFill>
              <a:srgbClr val="359B4C"/>
            </a:solidFill>
          </a:ln>
        </p:spPr>
        <p:style>
          <a:lnRef idx="1">
            <a:schemeClr val="accent1"/>
          </a:lnRef>
          <a:fillRef idx="0">
            <a:schemeClr val="accent1"/>
          </a:fillRef>
          <a:effectRef idx="0">
            <a:schemeClr val="accent1"/>
          </a:effectRef>
          <a:fontRef idx="minor">
            <a:schemeClr val="tx1"/>
          </a:fontRef>
        </p:style>
      </p:cxnSp>
      <p:sp>
        <p:nvSpPr>
          <p:cNvPr id="13" name="Title 3"/>
          <p:cNvSpPr>
            <a:spLocks noGrp="1"/>
          </p:cNvSpPr>
          <p:nvPr>
            <p:ph type="title" hasCustomPrompt="1"/>
          </p:nvPr>
        </p:nvSpPr>
        <p:spPr>
          <a:xfrm>
            <a:off x="452568" y="346334"/>
            <a:ext cx="8205261" cy="785553"/>
          </a:xfrm>
        </p:spPr>
        <p:txBody>
          <a:bodyPr/>
          <a:lstStyle>
            <a:lvl1pPr>
              <a:defRPr>
                <a:solidFill>
                  <a:schemeClr val="tx1"/>
                </a:solidFill>
              </a:defRPr>
            </a:lvl1pPr>
          </a:lstStyle>
          <a:p>
            <a:r>
              <a:rPr lang="en-US" dirty="0" smtClean="0"/>
              <a:t>Master Title Slide Headline</a:t>
            </a:r>
            <a:endParaRPr lang="en-CA" dirty="0"/>
          </a:p>
        </p:txBody>
      </p:sp>
      <p:sp>
        <p:nvSpPr>
          <p:cNvPr id="14" name="Slide Number Placeholder 4"/>
          <p:cNvSpPr>
            <a:spLocks noGrp="1"/>
          </p:cNvSpPr>
          <p:nvPr>
            <p:ph type="sldNum" sz="quarter" idx="4"/>
          </p:nvPr>
        </p:nvSpPr>
        <p:spPr>
          <a:xfrm>
            <a:off x="8140355" y="6575425"/>
            <a:ext cx="548033" cy="128588"/>
          </a:xfrm>
          <a:prstGeom prst="rect">
            <a:avLst/>
          </a:prstGeom>
        </p:spPr>
        <p:txBody>
          <a:bodyPr vert="horz" wrap="square" lIns="91440" tIns="45720" rIns="0" bIns="45720" numCol="1" anchor="ctr" anchorCtr="0" compatLnSpc="1">
            <a:prstTxWarp prst="textNoShape">
              <a:avLst/>
            </a:prstTxWarp>
            <a:noAutofit/>
          </a:bodyPr>
          <a:lstStyle>
            <a:lvl1pPr algn="r">
              <a:defRPr sz="900">
                <a:solidFill>
                  <a:schemeClr val="tx2"/>
                </a:solidFill>
                <a:latin typeface="+mn-lt"/>
              </a:defRPr>
            </a:lvl1pPr>
          </a:lstStyle>
          <a:p>
            <a:fld id="{C5607401-F80C-4C8C-813A-4FD4EFE42393}" type="slidenum">
              <a:rPr lang="en-US" smtClean="0"/>
              <a:t>‹#›</a:t>
            </a:fld>
            <a:endParaRPr lang="en-US" dirty="0"/>
          </a:p>
        </p:txBody>
      </p:sp>
      <p:sp>
        <p:nvSpPr>
          <p:cNvPr id="15" name="Footer Placeholder 3"/>
          <p:cNvSpPr>
            <a:spLocks noGrp="1"/>
          </p:cNvSpPr>
          <p:nvPr>
            <p:ph type="ftr" sz="quarter" idx="3"/>
          </p:nvPr>
        </p:nvSpPr>
        <p:spPr>
          <a:xfrm>
            <a:off x="455613" y="6575425"/>
            <a:ext cx="4060825" cy="128588"/>
          </a:xfrm>
          <a:prstGeom prst="rect">
            <a:avLst/>
          </a:prstGeom>
          <a:noFill/>
        </p:spPr>
        <p:txBody>
          <a:bodyPr wrap="square" lIns="0" anchor="ctr" anchorCtr="0">
            <a:noAutofit/>
          </a:bodyPr>
          <a:lstStyle>
            <a:lvl1pPr>
              <a:defRPr lang="en-AU" sz="900">
                <a:solidFill>
                  <a:schemeClr val="tx2"/>
                </a:solidFill>
                <a:latin typeface="+mn-lt"/>
              </a:defRPr>
            </a:lvl1pPr>
          </a:lstStyle>
          <a:p>
            <a:endParaRPr lang="en-US" dirty="0"/>
          </a:p>
        </p:txBody>
      </p:sp>
    </p:spTree>
    <p:extLst>
      <p:ext uri="{BB962C8B-B14F-4D97-AF65-F5344CB8AC3E}">
        <p14:creationId xmlns:p14="http://schemas.microsoft.com/office/powerpoint/2010/main" val="316202624"/>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Paragraphs 2">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220252"/>
            <a:ext cx="4025898" cy="4824414"/>
          </a:xfrm>
        </p:spPr>
        <p:txBody>
          <a:bodyPr>
            <a:normAutofit/>
          </a:bodyPr>
          <a:lstStyle>
            <a:lvl1pPr marL="0" indent="0">
              <a:spcBef>
                <a:spcPts val="1200"/>
              </a:spcBef>
              <a:spcAft>
                <a:spcPts val="0"/>
              </a:spcAft>
              <a:buNone/>
              <a:defRPr sz="2000" b="1">
                <a:solidFill>
                  <a:srgbClr val="551155"/>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8" name="Content Placeholder 9"/>
          <p:cNvSpPr>
            <a:spLocks noGrp="1"/>
          </p:cNvSpPr>
          <p:nvPr>
            <p:ph sz="quarter" idx="14" hasCustomPrompt="1"/>
          </p:nvPr>
        </p:nvSpPr>
        <p:spPr>
          <a:xfrm>
            <a:off x="4660900" y="1220252"/>
            <a:ext cx="4025898" cy="4824414"/>
          </a:xfrm>
        </p:spPr>
        <p:txBody>
          <a:bodyPr>
            <a:normAutofit/>
          </a:bodyPr>
          <a:lstStyle>
            <a:lvl1pPr marL="0" indent="0">
              <a:spcBef>
                <a:spcPts val="1200"/>
              </a:spcBef>
              <a:spcAft>
                <a:spcPts val="0"/>
              </a:spcAft>
              <a:buNone/>
              <a:defRPr sz="2000" b="1">
                <a:solidFill>
                  <a:srgbClr val="551155"/>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11" name="Straight Connector 10"/>
          <p:cNvCxnSpPr/>
          <p:nvPr/>
        </p:nvCxnSpPr>
        <p:spPr>
          <a:xfrm>
            <a:off x="457994" y="1162050"/>
            <a:ext cx="8686006" cy="0"/>
          </a:xfrm>
          <a:prstGeom prst="line">
            <a:avLst/>
          </a:prstGeom>
          <a:ln w="12700">
            <a:solidFill>
              <a:srgbClr val="359B4C"/>
            </a:solidFill>
          </a:ln>
        </p:spPr>
        <p:style>
          <a:lnRef idx="1">
            <a:schemeClr val="accent1"/>
          </a:lnRef>
          <a:fillRef idx="0">
            <a:schemeClr val="accent1"/>
          </a:fillRef>
          <a:effectRef idx="0">
            <a:schemeClr val="accent1"/>
          </a:effectRef>
          <a:fontRef idx="minor">
            <a:schemeClr val="tx1"/>
          </a:fontRef>
        </p:style>
      </p:cxnSp>
      <p:sp>
        <p:nvSpPr>
          <p:cNvPr id="13" name="Title 3"/>
          <p:cNvSpPr>
            <a:spLocks noGrp="1"/>
          </p:cNvSpPr>
          <p:nvPr>
            <p:ph type="title" hasCustomPrompt="1"/>
          </p:nvPr>
        </p:nvSpPr>
        <p:spPr>
          <a:xfrm>
            <a:off x="452568" y="346334"/>
            <a:ext cx="8205261" cy="785553"/>
          </a:xfrm>
        </p:spPr>
        <p:txBody>
          <a:bodyPr/>
          <a:lstStyle>
            <a:lvl1pPr>
              <a:defRPr>
                <a:solidFill>
                  <a:schemeClr val="tx1"/>
                </a:solidFill>
              </a:defRPr>
            </a:lvl1pPr>
          </a:lstStyle>
          <a:p>
            <a:r>
              <a:rPr lang="en-US" dirty="0" smtClean="0"/>
              <a:t>Master Title Slide Headline</a:t>
            </a:r>
            <a:endParaRPr lang="en-CA" dirty="0"/>
          </a:p>
        </p:txBody>
      </p:sp>
      <p:sp>
        <p:nvSpPr>
          <p:cNvPr id="14" name="Slide Number Placeholder 4"/>
          <p:cNvSpPr>
            <a:spLocks noGrp="1"/>
          </p:cNvSpPr>
          <p:nvPr>
            <p:ph type="sldNum" sz="quarter" idx="4"/>
          </p:nvPr>
        </p:nvSpPr>
        <p:spPr>
          <a:xfrm>
            <a:off x="8140355" y="6575425"/>
            <a:ext cx="548033" cy="128588"/>
          </a:xfrm>
          <a:prstGeom prst="rect">
            <a:avLst/>
          </a:prstGeom>
        </p:spPr>
        <p:txBody>
          <a:bodyPr vert="horz" wrap="square" lIns="91440" tIns="45720" rIns="0" bIns="45720" numCol="1" anchor="ctr" anchorCtr="0" compatLnSpc="1">
            <a:prstTxWarp prst="textNoShape">
              <a:avLst/>
            </a:prstTxWarp>
            <a:noAutofit/>
          </a:bodyPr>
          <a:lstStyle>
            <a:lvl1pPr algn="r">
              <a:defRPr sz="900">
                <a:solidFill>
                  <a:schemeClr val="tx2"/>
                </a:solidFill>
                <a:latin typeface="+mn-lt"/>
              </a:defRPr>
            </a:lvl1pPr>
          </a:lstStyle>
          <a:p>
            <a:fld id="{C5607401-F80C-4C8C-813A-4FD4EFE42393}" type="slidenum">
              <a:rPr lang="en-US" smtClean="0"/>
              <a:t>‹#›</a:t>
            </a:fld>
            <a:endParaRPr lang="en-US" dirty="0"/>
          </a:p>
        </p:txBody>
      </p:sp>
      <p:sp>
        <p:nvSpPr>
          <p:cNvPr id="15" name="Footer Placeholder 3"/>
          <p:cNvSpPr>
            <a:spLocks noGrp="1"/>
          </p:cNvSpPr>
          <p:nvPr>
            <p:ph type="ftr" sz="quarter" idx="3"/>
          </p:nvPr>
        </p:nvSpPr>
        <p:spPr>
          <a:xfrm>
            <a:off x="455613" y="6575425"/>
            <a:ext cx="4060825" cy="128588"/>
          </a:xfrm>
          <a:prstGeom prst="rect">
            <a:avLst/>
          </a:prstGeom>
          <a:noFill/>
        </p:spPr>
        <p:txBody>
          <a:bodyPr wrap="square" lIns="0" anchor="ctr" anchorCtr="0">
            <a:noAutofit/>
          </a:bodyPr>
          <a:lstStyle>
            <a:lvl1pPr>
              <a:defRPr lang="en-AU" sz="900">
                <a:solidFill>
                  <a:schemeClr val="tx2"/>
                </a:solidFill>
                <a:latin typeface="+mn-lt"/>
              </a:defRPr>
            </a:lvl1pPr>
          </a:lstStyle>
          <a:p>
            <a:endParaRPr lang="en-US" dirty="0"/>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cxnSp>
        <p:nvCxnSpPr>
          <p:cNvPr id="7" name="Straight Connector 6"/>
          <p:cNvCxnSpPr/>
          <p:nvPr/>
        </p:nvCxnSpPr>
        <p:spPr>
          <a:xfrm>
            <a:off x="457994" y="1162050"/>
            <a:ext cx="8686006" cy="0"/>
          </a:xfrm>
          <a:prstGeom prst="line">
            <a:avLst/>
          </a:prstGeom>
          <a:ln w="12700">
            <a:solidFill>
              <a:srgbClr val="359B4C"/>
            </a:solidFill>
          </a:ln>
        </p:spPr>
        <p:style>
          <a:lnRef idx="1">
            <a:schemeClr val="accent1"/>
          </a:lnRef>
          <a:fillRef idx="0">
            <a:schemeClr val="accent1"/>
          </a:fillRef>
          <a:effectRef idx="0">
            <a:schemeClr val="accent1"/>
          </a:effectRef>
          <a:fontRef idx="minor">
            <a:schemeClr val="tx1"/>
          </a:fontRef>
        </p:style>
      </p:cxnSp>
      <p:sp>
        <p:nvSpPr>
          <p:cNvPr id="9" name="Title 3"/>
          <p:cNvSpPr>
            <a:spLocks noGrp="1"/>
          </p:cNvSpPr>
          <p:nvPr>
            <p:ph type="title" hasCustomPrompt="1"/>
          </p:nvPr>
        </p:nvSpPr>
        <p:spPr>
          <a:xfrm>
            <a:off x="452568" y="346334"/>
            <a:ext cx="8205261" cy="785553"/>
          </a:xfrm>
        </p:spPr>
        <p:txBody>
          <a:bodyPr/>
          <a:lstStyle>
            <a:lvl1pPr>
              <a:defRPr>
                <a:solidFill>
                  <a:schemeClr val="tx1"/>
                </a:solidFill>
              </a:defRPr>
            </a:lvl1pPr>
          </a:lstStyle>
          <a:p>
            <a:r>
              <a:rPr lang="en-US" dirty="0" smtClean="0"/>
              <a:t>Master Title Slide Headline</a:t>
            </a:r>
            <a:endParaRPr lang="en-CA" dirty="0"/>
          </a:p>
        </p:txBody>
      </p:sp>
      <p:sp>
        <p:nvSpPr>
          <p:cNvPr id="10" name="Slide Number Placeholder 4"/>
          <p:cNvSpPr>
            <a:spLocks noGrp="1"/>
          </p:cNvSpPr>
          <p:nvPr>
            <p:ph type="sldNum" sz="quarter" idx="4"/>
          </p:nvPr>
        </p:nvSpPr>
        <p:spPr>
          <a:xfrm>
            <a:off x="8140355" y="6575425"/>
            <a:ext cx="548033" cy="128588"/>
          </a:xfrm>
          <a:prstGeom prst="rect">
            <a:avLst/>
          </a:prstGeom>
        </p:spPr>
        <p:txBody>
          <a:bodyPr vert="horz" wrap="square" lIns="91440" tIns="45720" rIns="0" bIns="45720" numCol="1" anchor="ctr" anchorCtr="0" compatLnSpc="1">
            <a:prstTxWarp prst="textNoShape">
              <a:avLst/>
            </a:prstTxWarp>
            <a:noAutofit/>
          </a:bodyPr>
          <a:lstStyle>
            <a:lvl1pPr algn="r">
              <a:defRPr sz="900">
                <a:solidFill>
                  <a:schemeClr val="tx2"/>
                </a:solidFill>
                <a:latin typeface="+mn-lt"/>
              </a:defRPr>
            </a:lvl1pPr>
          </a:lstStyle>
          <a:p>
            <a:fld id="{C5607401-F80C-4C8C-813A-4FD4EFE42393}" type="slidenum">
              <a:rPr lang="en-US" smtClean="0"/>
              <a:t>‹#›</a:t>
            </a:fld>
            <a:endParaRPr lang="en-US" dirty="0"/>
          </a:p>
        </p:txBody>
      </p:sp>
      <p:sp>
        <p:nvSpPr>
          <p:cNvPr id="11" name="Footer Placeholder 3"/>
          <p:cNvSpPr>
            <a:spLocks noGrp="1"/>
          </p:cNvSpPr>
          <p:nvPr>
            <p:ph type="ftr" sz="quarter" idx="3"/>
          </p:nvPr>
        </p:nvSpPr>
        <p:spPr>
          <a:xfrm>
            <a:off x="455613" y="6575425"/>
            <a:ext cx="4060825" cy="128588"/>
          </a:xfrm>
          <a:prstGeom prst="rect">
            <a:avLst/>
          </a:prstGeom>
          <a:noFill/>
        </p:spPr>
        <p:txBody>
          <a:bodyPr wrap="square" lIns="0" anchor="ctr" anchorCtr="0">
            <a:noAutofit/>
          </a:bodyPr>
          <a:lstStyle>
            <a:lvl1pPr>
              <a:defRPr lang="en-AU" sz="900">
                <a:solidFill>
                  <a:schemeClr val="tx2"/>
                </a:solidFill>
                <a:latin typeface="+mn-lt"/>
              </a:defRPr>
            </a:lvl1pPr>
          </a:lstStyle>
          <a:p>
            <a:endParaRPr lang="en-US" dirty="0"/>
          </a:p>
        </p:txBody>
      </p:sp>
    </p:spTree>
    <p:extLst>
      <p:ext uri="{BB962C8B-B14F-4D97-AF65-F5344CB8AC3E}">
        <p14:creationId xmlns:p14="http://schemas.microsoft.com/office/powerpoint/2010/main" val="1954005971"/>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a:xfrm>
            <a:off x="8140355" y="6575425"/>
            <a:ext cx="548033" cy="128588"/>
          </a:xfrm>
          <a:prstGeom prst="rect">
            <a:avLst/>
          </a:prstGeom>
        </p:spPr>
        <p:txBody>
          <a:bodyPr vert="horz" wrap="square" lIns="91440" tIns="45720" rIns="0" bIns="45720" numCol="1" anchor="ctr" anchorCtr="0" compatLnSpc="1">
            <a:prstTxWarp prst="textNoShape">
              <a:avLst/>
            </a:prstTxWarp>
            <a:noAutofit/>
          </a:bodyPr>
          <a:lstStyle>
            <a:lvl1pPr algn="r">
              <a:defRPr sz="900">
                <a:solidFill>
                  <a:schemeClr val="tx2"/>
                </a:solidFill>
                <a:latin typeface="+mn-lt"/>
              </a:defRPr>
            </a:lvl1pPr>
          </a:lstStyle>
          <a:p>
            <a:fld id="{C5607401-F80C-4C8C-813A-4FD4EFE42393}" type="slidenum">
              <a:rPr lang="en-US" smtClean="0"/>
              <a:t>‹#›</a:t>
            </a:fld>
            <a:endParaRPr lang="en-US" dirty="0"/>
          </a:p>
        </p:txBody>
      </p:sp>
      <p:sp>
        <p:nvSpPr>
          <p:cNvPr id="6" name="Footer Placeholder 3"/>
          <p:cNvSpPr>
            <a:spLocks noGrp="1"/>
          </p:cNvSpPr>
          <p:nvPr>
            <p:ph type="ftr" sz="quarter" idx="3"/>
          </p:nvPr>
        </p:nvSpPr>
        <p:spPr>
          <a:xfrm>
            <a:off x="455613" y="6575425"/>
            <a:ext cx="4060825" cy="128588"/>
          </a:xfrm>
          <a:prstGeom prst="rect">
            <a:avLst/>
          </a:prstGeom>
          <a:noFill/>
        </p:spPr>
        <p:txBody>
          <a:bodyPr wrap="square" lIns="0" anchor="ctr" anchorCtr="0">
            <a:noAutofit/>
          </a:bodyPr>
          <a:lstStyle>
            <a:lvl1pPr>
              <a:defRPr lang="en-AU" sz="900">
                <a:solidFill>
                  <a:schemeClr val="tx2"/>
                </a:solidFill>
                <a:latin typeface="+mn-lt"/>
              </a:defRPr>
            </a:lvl1pPr>
          </a:lstStyle>
          <a:p>
            <a:endParaRPr lang="en-US" dirty="0"/>
          </a:p>
        </p:txBody>
      </p:sp>
    </p:spTree>
    <p:extLst>
      <p:ext uri="{BB962C8B-B14F-4D97-AF65-F5344CB8AC3E}">
        <p14:creationId xmlns:p14="http://schemas.microsoft.com/office/powerpoint/2010/main" val="3179293880"/>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EA0489C-9485-494D-9A9E-89F9E7264962}" type="datetime1">
              <a:rPr lang="en-GB" smtClean="0"/>
              <a:t>15/06/2015</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5607401-F80C-4C8C-813A-4FD4EFE42393}" type="slidenum">
              <a:rPr lang="en-US" smtClean="0"/>
              <a:t>‹#›</a:t>
            </a:fld>
            <a:endParaRPr lang="en-US" dirty="0"/>
          </a:p>
        </p:txBody>
      </p:sp>
    </p:spTree>
    <p:extLst>
      <p:ext uri="{BB962C8B-B14F-4D97-AF65-F5344CB8AC3E}">
        <p14:creationId xmlns:p14="http://schemas.microsoft.com/office/powerpoint/2010/main" val="36587099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1B27E27B-3BB0-47A7-BD86-83CFBE1AABD9}" type="datetime1">
              <a:rPr lang="en-GB" smtClean="0"/>
              <a:t>15/06/2015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5525F15-ED40-44C3-8B0D-733E900C62F3}" type="slidenum">
              <a:rPr lang="en-GB" smtClean="0"/>
              <a:t>‹#›</a:t>
            </a:fld>
            <a:endParaRPr lang="en-GB"/>
          </a:p>
        </p:txBody>
      </p:sp>
    </p:spTree>
    <p:extLst>
      <p:ext uri="{BB962C8B-B14F-4D97-AF65-F5344CB8AC3E}">
        <p14:creationId xmlns:p14="http://schemas.microsoft.com/office/powerpoint/2010/main" val="3975966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187409F-CD1A-4648-AF6C-B22B56AF28ED}" type="datetime1">
              <a:rPr lang="en-GB" smtClean="0"/>
              <a:t>15/06/2015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5525F15-ED40-44C3-8B0D-733E900C62F3}" type="slidenum">
              <a:rPr lang="en-GB" smtClean="0"/>
              <a:t>‹#›</a:t>
            </a:fld>
            <a:endParaRPr lang="en-GB"/>
          </a:p>
        </p:txBody>
      </p:sp>
    </p:spTree>
    <p:extLst>
      <p:ext uri="{BB962C8B-B14F-4D97-AF65-F5344CB8AC3E}">
        <p14:creationId xmlns:p14="http://schemas.microsoft.com/office/powerpoint/2010/main" val="24522127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4C41EA4-DFA4-435B-8A7B-FB263550B79D}" type="datetime1">
              <a:rPr lang="en-GB" smtClean="0"/>
              <a:t>15/06/2015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5525F15-ED40-44C3-8B0D-733E900C62F3}" type="slidenum">
              <a:rPr lang="en-GB" smtClean="0"/>
              <a:t>‹#›</a:t>
            </a:fld>
            <a:endParaRPr lang="en-GB"/>
          </a:p>
        </p:txBody>
      </p:sp>
    </p:spTree>
    <p:extLst>
      <p:ext uri="{BB962C8B-B14F-4D97-AF65-F5344CB8AC3E}">
        <p14:creationId xmlns:p14="http://schemas.microsoft.com/office/powerpoint/2010/main" val="15444077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7CE18D2-73C2-4C31-9501-7E61BAE496CD}" type="datetime1">
              <a:rPr lang="en-GB" smtClean="0"/>
              <a:t>15/06/2015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5525F15-ED40-44C3-8B0D-733E900C62F3}" type="slidenum">
              <a:rPr lang="en-GB" smtClean="0"/>
              <a:t>‹#›</a:t>
            </a:fld>
            <a:endParaRPr lang="en-GB"/>
          </a:p>
        </p:txBody>
      </p:sp>
    </p:spTree>
    <p:extLst>
      <p:ext uri="{BB962C8B-B14F-4D97-AF65-F5344CB8AC3E}">
        <p14:creationId xmlns:p14="http://schemas.microsoft.com/office/powerpoint/2010/main" val="24522127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EA43F38-20B5-4D59-900C-8ADD9FD5BD6A}" type="datetime1">
              <a:rPr lang="en-GB" smtClean="0"/>
              <a:t>15/06/2015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5525F15-ED40-44C3-8B0D-733E900C62F3}" type="slidenum">
              <a:rPr lang="en-GB" smtClean="0"/>
              <a:t>‹#›</a:t>
            </a:fld>
            <a:endParaRPr lang="en-GB"/>
          </a:p>
        </p:txBody>
      </p:sp>
    </p:spTree>
    <p:extLst>
      <p:ext uri="{BB962C8B-B14F-4D97-AF65-F5344CB8AC3E}">
        <p14:creationId xmlns:p14="http://schemas.microsoft.com/office/powerpoint/2010/main" val="25661045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259C2F7E-5273-4646-9CF5-CFA89BD0F4A8}" type="datetime1">
              <a:rPr lang="en-GB" smtClean="0"/>
              <a:t>15/06/2015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5525F15-ED40-44C3-8B0D-733E900C62F3}" type="slidenum">
              <a:rPr lang="en-GB" smtClean="0"/>
              <a:t>‹#›</a:t>
            </a:fld>
            <a:endParaRPr lang="en-GB"/>
          </a:p>
        </p:txBody>
      </p:sp>
    </p:spTree>
    <p:extLst>
      <p:ext uri="{BB962C8B-B14F-4D97-AF65-F5344CB8AC3E}">
        <p14:creationId xmlns:p14="http://schemas.microsoft.com/office/powerpoint/2010/main" val="21906420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891EDAA3-8A1D-4331-89EE-1DAEAAEC2D19}" type="datetime1">
              <a:rPr lang="en-GB" smtClean="0"/>
              <a:t>15/06/2015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5525F15-ED40-44C3-8B0D-733E900C62F3}" type="slidenum">
              <a:rPr lang="en-GB" smtClean="0"/>
              <a:t>‹#›</a:t>
            </a:fld>
            <a:endParaRPr lang="en-GB"/>
          </a:p>
        </p:txBody>
      </p:sp>
    </p:spTree>
    <p:extLst>
      <p:ext uri="{BB962C8B-B14F-4D97-AF65-F5344CB8AC3E}">
        <p14:creationId xmlns:p14="http://schemas.microsoft.com/office/powerpoint/2010/main" val="7190878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D9F7B1-AE0A-4CD1-B2A7-3897A80453CF}" type="datetime1">
              <a:rPr lang="en-GB" smtClean="0"/>
              <a:t>15/06/2015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5525F15-ED40-44C3-8B0D-733E900C62F3}" type="slidenum">
              <a:rPr lang="en-GB" smtClean="0"/>
              <a:t>‹#›</a:t>
            </a:fld>
            <a:endParaRPr lang="en-GB"/>
          </a:p>
        </p:txBody>
      </p:sp>
    </p:spTree>
    <p:extLst>
      <p:ext uri="{BB962C8B-B14F-4D97-AF65-F5344CB8AC3E}">
        <p14:creationId xmlns:p14="http://schemas.microsoft.com/office/powerpoint/2010/main" val="13134000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892A69-D30E-4C86-B797-89F8D2AAF27F}" type="datetime1">
              <a:rPr lang="en-GB" smtClean="0"/>
              <a:t>15/06/2015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5525F15-ED40-44C3-8B0D-733E900C62F3}" type="slidenum">
              <a:rPr lang="en-GB" smtClean="0"/>
              <a:t>‹#›</a:t>
            </a:fld>
            <a:endParaRPr lang="en-GB"/>
          </a:p>
        </p:txBody>
      </p:sp>
    </p:spTree>
    <p:extLst>
      <p:ext uri="{BB962C8B-B14F-4D97-AF65-F5344CB8AC3E}">
        <p14:creationId xmlns:p14="http://schemas.microsoft.com/office/powerpoint/2010/main" val="15304630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735DA21-47D5-495E-AF49-62B41F584B19}" type="datetime1">
              <a:rPr lang="en-GB" smtClean="0"/>
              <a:t>15/06/2015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5525F15-ED40-44C3-8B0D-733E900C62F3}" type="slidenum">
              <a:rPr lang="en-GB" smtClean="0"/>
              <a:t>‹#›</a:t>
            </a:fld>
            <a:endParaRPr lang="en-GB"/>
          </a:p>
        </p:txBody>
      </p:sp>
    </p:spTree>
    <p:extLst>
      <p:ext uri="{BB962C8B-B14F-4D97-AF65-F5344CB8AC3E}">
        <p14:creationId xmlns:p14="http://schemas.microsoft.com/office/powerpoint/2010/main" val="196035543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30FEBCE7-41A0-4994-A221-4EC06A09C7EF}" type="datetime1">
              <a:rPr lang="en-GB" smtClean="0"/>
              <a:t>15/06/2015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5525F15-ED40-44C3-8B0D-733E900C62F3}" type="slidenum">
              <a:rPr lang="en-GB" smtClean="0"/>
              <a:t>‹#›</a:t>
            </a:fld>
            <a:endParaRPr lang="en-GB"/>
          </a:p>
        </p:txBody>
      </p:sp>
    </p:spTree>
    <p:extLst>
      <p:ext uri="{BB962C8B-B14F-4D97-AF65-F5344CB8AC3E}">
        <p14:creationId xmlns:p14="http://schemas.microsoft.com/office/powerpoint/2010/main" val="30200491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679A7D94-947C-47A8-841F-BAAAC7F25C9E}" type="datetime1">
              <a:rPr lang="en-GB" smtClean="0"/>
              <a:t>15/06/2015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5525F15-ED40-44C3-8B0D-733E900C62F3}" type="slidenum">
              <a:rPr lang="en-GB" smtClean="0"/>
              <a:t>‹#›</a:t>
            </a:fld>
            <a:endParaRPr lang="en-GB"/>
          </a:p>
        </p:txBody>
      </p:sp>
    </p:spTree>
    <p:extLst>
      <p:ext uri="{BB962C8B-B14F-4D97-AF65-F5344CB8AC3E}">
        <p14:creationId xmlns:p14="http://schemas.microsoft.com/office/powerpoint/2010/main" val="57410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004B1D9-0643-42C8-97B9-2685E3447335}" type="datetime1">
              <a:rPr lang="en-GB" smtClean="0"/>
              <a:t>15/06/2015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5525F15-ED40-44C3-8B0D-733E900C62F3}" type="slidenum">
              <a:rPr lang="en-GB" smtClean="0"/>
              <a:t>‹#›</a:t>
            </a:fld>
            <a:endParaRPr lang="en-GB"/>
          </a:p>
        </p:txBody>
      </p:sp>
    </p:spTree>
    <p:extLst>
      <p:ext uri="{BB962C8B-B14F-4D97-AF65-F5344CB8AC3E}">
        <p14:creationId xmlns:p14="http://schemas.microsoft.com/office/powerpoint/2010/main" val="256610450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Subtitle and Text Slide">
    <p:spTree>
      <p:nvGrpSpPr>
        <p:cNvPr id="1" name=""/>
        <p:cNvGrpSpPr/>
        <p:nvPr/>
      </p:nvGrpSpPr>
      <p:grpSpPr>
        <a:xfrm>
          <a:off x="0" y="0"/>
          <a:ext cx="0" cy="0"/>
          <a:chOff x="0" y="0"/>
          <a:chExt cx="0" cy="0"/>
        </a:xfrm>
      </p:grpSpPr>
      <p:sp>
        <p:nvSpPr>
          <p:cNvPr id="17" name="Text Placeholder 16"/>
          <p:cNvSpPr>
            <a:spLocks noGrp="1"/>
          </p:cNvSpPr>
          <p:nvPr>
            <p:ph type="body" sz="quarter" idx="10"/>
          </p:nvPr>
        </p:nvSpPr>
        <p:spPr>
          <a:xfrm>
            <a:off x="455613" y="1180800"/>
            <a:ext cx="8232775" cy="396000"/>
          </a:xfrm>
          <a:prstGeom prst="rect">
            <a:avLst/>
          </a:prstGeom>
        </p:spPr>
        <p:txBody>
          <a:bodyPr lIns="0"/>
          <a:lstStyle>
            <a:lvl1pPr marL="0" indent="0">
              <a:buNone/>
              <a:defRPr sz="2000">
                <a:solidFill>
                  <a:schemeClr val="accent2"/>
                </a:solidFill>
                <a:latin typeface="+mj-lt"/>
              </a:defRPr>
            </a:lvl1pPr>
            <a:lvl2pPr>
              <a:defRPr sz="2600"/>
            </a:lvl2pPr>
            <a:lvl3pPr>
              <a:defRPr sz="2400"/>
            </a:lvl3pPr>
            <a:lvl4pPr>
              <a:defRPr sz="2200"/>
            </a:lvl4pPr>
            <a:lvl5pPr>
              <a:defRPr sz="2000"/>
            </a:lvl5pPr>
          </a:lstStyle>
          <a:p>
            <a:pPr lvl="0"/>
            <a:r>
              <a:rPr lang="en-US" smtClean="0"/>
              <a:t>Click to edit Master text styles</a:t>
            </a:r>
          </a:p>
        </p:txBody>
      </p:sp>
      <p:sp>
        <p:nvSpPr>
          <p:cNvPr id="8" name="Content Placeholder 7"/>
          <p:cNvSpPr>
            <a:spLocks noGrp="1"/>
          </p:cNvSpPr>
          <p:nvPr>
            <p:ph sz="quarter" idx="11"/>
          </p:nvPr>
        </p:nvSpPr>
        <p:spPr>
          <a:xfrm>
            <a:off x="455613" y="1576800"/>
            <a:ext cx="8232775" cy="49143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2" name="Title 1"/>
          <p:cNvSpPr>
            <a:spLocks noGrp="1"/>
          </p:cNvSpPr>
          <p:nvPr>
            <p:ph type="title"/>
          </p:nvPr>
        </p:nvSpPr>
        <p:spPr>
          <a:xfrm>
            <a:off x="274856" y="20509"/>
            <a:ext cx="8232775" cy="437248"/>
          </a:xfrm>
        </p:spPr>
        <p:txBody>
          <a:bodyPr/>
          <a:lstStyle/>
          <a:p>
            <a:r>
              <a:rPr lang="en-US" smtClean="0"/>
              <a:t>Click to edit Master title style</a:t>
            </a:r>
            <a:endParaRPr lang="en-AU" dirty="0"/>
          </a:p>
        </p:txBody>
      </p:sp>
      <p:sp>
        <p:nvSpPr>
          <p:cNvPr id="5" name="Footer Placeholder 4"/>
          <p:cNvSpPr>
            <a:spLocks noGrp="1"/>
          </p:cNvSpPr>
          <p:nvPr>
            <p:ph type="ftr" sz="quarter" idx="12"/>
          </p:nvPr>
        </p:nvSpPr>
        <p:spPr/>
        <p:txBody>
          <a:bodyPr/>
          <a:lstStyle/>
          <a:p>
            <a:endParaRPr lang="en-GB"/>
          </a:p>
        </p:txBody>
      </p:sp>
      <p:sp>
        <p:nvSpPr>
          <p:cNvPr id="6" name="Slide Number Placeholder 5"/>
          <p:cNvSpPr>
            <a:spLocks noGrp="1"/>
          </p:cNvSpPr>
          <p:nvPr>
            <p:ph type="sldNum" sz="quarter" idx="13"/>
          </p:nvPr>
        </p:nvSpPr>
        <p:spPr/>
        <p:txBody>
          <a:bodyPr/>
          <a:lstStyle/>
          <a:p>
            <a:fld id="{D5525F15-ED40-44C3-8B0D-733E900C62F3}" type="slidenum">
              <a:rPr lang="en-GB" smtClean="0"/>
              <a:t>‹#›</a:t>
            </a:fld>
            <a:endParaRPr lang="en-GB"/>
          </a:p>
        </p:txBody>
      </p:sp>
    </p:spTree>
    <p:extLst>
      <p:ext uri="{BB962C8B-B14F-4D97-AF65-F5344CB8AC3E}">
        <p14:creationId xmlns:p14="http://schemas.microsoft.com/office/powerpoint/2010/main" val="190260318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2_Title Slide with White Signature">
    <p:bg>
      <p:bgPr>
        <a:solidFill>
          <a:schemeClr val="accent3"/>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Rectangle 1"/>
          <p:cNvSpPr/>
          <p:nvPr/>
        </p:nvSpPr>
        <p:spPr>
          <a:xfrm>
            <a:off x="-1" y="0"/>
            <a:ext cx="762001" cy="6858000"/>
          </a:xfrm>
          <a:prstGeom prst="rect">
            <a:avLst/>
          </a:prstGeom>
          <a:solidFill>
            <a:srgbClr val="010F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Title 1"/>
          <p:cNvSpPr>
            <a:spLocks noGrp="1"/>
          </p:cNvSpPr>
          <p:nvPr>
            <p:ph type="ctrTitle"/>
          </p:nvPr>
        </p:nvSpPr>
        <p:spPr>
          <a:xfrm>
            <a:off x="458788" y="1250769"/>
            <a:ext cx="4113212" cy="943012"/>
          </a:xfrm>
        </p:spPr>
        <p:txBody>
          <a:bodyPr/>
          <a:lstStyle>
            <a:lvl1pPr>
              <a:defRPr>
                <a:solidFill>
                  <a:schemeClr val="bg1"/>
                </a:solidFill>
              </a:defRPr>
            </a:lvl1pPr>
          </a:lstStyle>
          <a:p>
            <a:r>
              <a:rPr lang="en-US" smtClean="0">
                <a:solidFill>
                  <a:schemeClr val="tx1"/>
                </a:solidFill>
              </a:rPr>
              <a:t>Click to edit Master title style</a:t>
            </a:r>
            <a:endParaRPr lang="en-US" dirty="0">
              <a:solidFill>
                <a:schemeClr val="tx1"/>
              </a:solidFill>
            </a:endParaRPr>
          </a:p>
        </p:txBody>
      </p:sp>
      <p:sp>
        <p:nvSpPr>
          <p:cNvPr id="12" name="Subtitle 2"/>
          <p:cNvSpPr>
            <a:spLocks noGrp="1"/>
          </p:cNvSpPr>
          <p:nvPr>
            <p:ph type="subTitle" idx="1"/>
          </p:nvPr>
        </p:nvSpPr>
        <p:spPr>
          <a:xfrm>
            <a:off x="461963" y="2307551"/>
            <a:ext cx="4110037" cy="615553"/>
          </a:xfrm>
        </p:spPr>
        <p:txBody>
          <a:bodyPr/>
          <a:lstStyle>
            <a:lvl1pPr marL="0" indent="0">
              <a:buFontTx/>
              <a:buNone/>
              <a:defRPr>
                <a:solidFill>
                  <a:schemeClr val="bg1"/>
                </a:solidFill>
              </a:defRPr>
            </a:lvl1pPr>
          </a:lstStyle>
          <a:p>
            <a:r>
              <a:rPr lang="en-US" smtClean="0">
                <a:solidFill>
                  <a:schemeClr val="tx1"/>
                </a:solidFill>
              </a:rPr>
              <a:t>Click to edit Master subtitle style</a:t>
            </a:r>
            <a:endParaRPr lang="en-US" dirty="0">
              <a:solidFill>
                <a:schemeClr val="tx1"/>
              </a:solidFill>
            </a:endParaRPr>
          </a:p>
        </p:txBody>
      </p:sp>
      <p:pic>
        <p:nvPicPr>
          <p:cNvPr id="13" name="Picture 1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88819" y="434670"/>
            <a:ext cx="4543200" cy="729120"/>
          </a:xfrm>
          <a:prstGeom prst="rect">
            <a:avLst/>
          </a:prstGeom>
          <a:noFill/>
          <a:extLst>
            <a:ext uri="{909E8E84-426E-40DD-AFC4-6F175D3DCCD1}">
              <a14:hiddenFill xmlns:a14="http://schemas.microsoft.com/office/drawing/2010/main">
                <a:solidFill>
                  <a:srgbClr val="FFFFFF"/>
                </a:solidFill>
              </a14:hiddenFill>
            </a:ext>
          </a:extLst>
        </p:spPr>
      </p:pic>
      <p:sp>
        <p:nvSpPr>
          <p:cNvPr id="15" name="Freeform 14"/>
          <p:cNvSpPr/>
          <p:nvPr/>
        </p:nvSpPr>
        <p:spPr>
          <a:xfrm>
            <a:off x="876650" y="4971520"/>
            <a:ext cx="1621912" cy="1659577"/>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1A6C00"/>
          </a:solidFill>
          <a:ln>
            <a:noFill/>
          </a:ln>
          <a:effectLst/>
          <a:scene3d>
            <a:camera prst="orthographicFront"/>
            <a:lightRig rig="threePt" dir="t"/>
          </a:scene3d>
          <a:sp3d>
            <a:bevelT w="25400"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prstClr val="white"/>
              </a:solidFill>
            </a:endParaRPr>
          </a:p>
        </p:txBody>
      </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4059" y="5648297"/>
            <a:ext cx="2476265" cy="202973"/>
          </a:xfrm>
          <a:prstGeom prst="rect">
            <a:avLst/>
          </a:prstGeom>
        </p:spPr>
      </p:pic>
      <p:pic>
        <p:nvPicPr>
          <p:cNvPr id="1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5278306" y="799230"/>
            <a:ext cx="3739891" cy="22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5722943"/>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2_Title Slide with White Signature">
    <p:bg>
      <p:bgPr>
        <a:solidFill>
          <a:schemeClr val="accent3"/>
        </a:solidFill>
        <a:effectLst/>
      </p:bgPr>
    </p:bg>
    <p:spTree>
      <p:nvGrpSpPr>
        <p:cNvPr id="1" name=""/>
        <p:cNvGrpSpPr/>
        <p:nvPr/>
      </p:nvGrpSpPr>
      <p:grpSpPr>
        <a:xfrm>
          <a:off x="0" y="0"/>
          <a:ext cx="0" cy="0"/>
          <a:chOff x="0" y="0"/>
          <a:chExt cx="0" cy="0"/>
        </a:xfrm>
      </p:grpSpPr>
      <p:pic>
        <p:nvPicPr>
          <p:cNvPr id="4" name="Picture 3" descr="shutterstock_156983879 (1)_alt.jpg"/>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 contrast="11000"/>
                    </a14:imgEffect>
                  </a14:imgLayer>
                </a14:imgProps>
              </a:ext>
              <a:ext uri="{28A0092B-C50C-407E-A947-70E740481C1C}">
                <a14:useLocalDpi xmlns:a14="http://schemas.microsoft.com/office/drawing/2010/main" val="0"/>
              </a:ext>
            </a:extLst>
          </a:blip>
          <a:srcRect l="11033" r="2860" b="3216"/>
          <a:stretch/>
        </p:blipFill>
        <p:spPr>
          <a:xfrm>
            <a:off x="0" y="0"/>
            <a:ext cx="9144000" cy="6858000"/>
          </a:xfrm>
          <a:prstGeom prst="rect">
            <a:avLst/>
          </a:prstGeom>
        </p:spPr>
      </p:pic>
      <p:sp>
        <p:nvSpPr>
          <p:cNvPr id="11" name="Title 1"/>
          <p:cNvSpPr>
            <a:spLocks noGrp="1"/>
          </p:cNvSpPr>
          <p:nvPr>
            <p:ph type="ctrTitle"/>
          </p:nvPr>
        </p:nvSpPr>
        <p:spPr>
          <a:xfrm>
            <a:off x="458788" y="1250769"/>
            <a:ext cx="4113212" cy="943012"/>
          </a:xfrm>
        </p:spPr>
        <p:txBody>
          <a:bodyPr/>
          <a:lstStyle>
            <a:lvl1pPr>
              <a:defRPr>
                <a:solidFill>
                  <a:schemeClr val="bg1"/>
                </a:solidFill>
              </a:defRPr>
            </a:lvl1pPr>
          </a:lstStyle>
          <a:p>
            <a:r>
              <a:rPr lang="en-US" smtClean="0">
                <a:solidFill>
                  <a:schemeClr val="tx1"/>
                </a:solidFill>
              </a:rPr>
              <a:t>Click to edit Master title style</a:t>
            </a:r>
            <a:endParaRPr lang="en-US" dirty="0">
              <a:solidFill>
                <a:schemeClr val="tx1"/>
              </a:solidFill>
            </a:endParaRPr>
          </a:p>
        </p:txBody>
      </p:sp>
      <p:sp>
        <p:nvSpPr>
          <p:cNvPr id="12" name="Subtitle 2"/>
          <p:cNvSpPr>
            <a:spLocks noGrp="1"/>
          </p:cNvSpPr>
          <p:nvPr>
            <p:ph type="subTitle" idx="1"/>
          </p:nvPr>
        </p:nvSpPr>
        <p:spPr>
          <a:xfrm>
            <a:off x="461963" y="2307551"/>
            <a:ext cx="4110037" cy="615553"/>
          </a:xfrm>
        </p:spPr>
        <p:txBody>
          <a:bodyPr/>
          <a:lstStyle>
            <a:lvl1pPr marL="0" indent="0">
              <a:buFontTx/>
              <a:buNone/>
              <a:defRPr>
                <a:solidFill>
                  <a:schemeClr val="bg1"/>
                </a:solidFill>
              </a:defRPr>
            </a:lvl1pPr>
          </a:lstStyle>
          <a:p>
            <a:r>
              <a:rPr lang="en-US" smtClean="0">
                <a:solidFill>
                  <a:schemeClr val="tx1"/>
                </a:solidFill>
              </a:rPr>
              <a:t>Click to edit Master subtitle style</a:t>
            </a:r>
            <a:endParaRPr lang="en-US" dirty="0">
              <a:solidFill>
                <a:schemeClr val="tx1"/>
              </a:solidFill>
            </a:endParaRPr>
          </a:p>
        </p:txBody>
      </p:sp>
      <p:pic>
        <p:nvPicPr>
          <p:cNvPr id="13" name="Picture 1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68313" y="434670"/>
            <a:ext cx="4543200" cy="72912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5658095" y="3690908"/>
            <a:ext cx="3074395" cy="2060440"/>
            <a:chOff x="5701703" y="682760"/>
            <a:chExt cx="3074395" cy="2060440"/>
          </a:xfrm>
        </p:grpSpPr>
        <p:sp>
          <p:nvSpPr>
            <p:cNvPr id="15" name="Freeform 1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00A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01703" y="1523009"/>
              <a:ext cx="3074395" cy="252000"/>
            </a:xfrm>
            <a:prstGeom prst="rect">
              <a:avLst/>
            </a:prstGeom>
          </p:spPr>
        </p:pic>
      </p:grpSp>
      <p:pic>
        <p:nvPicPr>
          <p:cNvPr id="17"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4932361" y="6280097"/>
            <a:ext cx="3739891" cy="22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1980263"/>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2_Title Slide with White Signatur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58788" y="1910921"/>
            <a:ext cx="4024312" cy="1233311"/>
          </a:xfrm>
        </p:spPr>
        <p:txBody>
          <a:bodyPr>
            <a:noAutofit/>
          </a:bodyPr>
          <a:lstStyle>
            <a:lvl1pPr marL="0" marR="0" indent="0" algn="l" defTabSz="914400" rtl="0" eaLnBrk="1" fontAlgn="auto" latinLnBrk="0" hangingPunct="1">
              <a:lnSpc>
                <a:spcPct val="100000"/>
              </a:lnSpc>
              <a:spcBef>
                <a:spcPts val="0"/>
              </a:spcBef>
              <a:spcAft>
                <a:spcPts val="0"/>
              </a:spcAft>
              <a:buClr>
                <a:schemeClr val="tx1"/>
              </a:buClr>
              <a:buSzPct val="80000"/>
              <a:buFont typeface="Arial" pitchFamily="34" charset="0"/>
              <a:buNone/>
              <a:tabLst/>
              <a:defRPr sz="2400" baseline="0">
                <a:solidFill>
                  <a:schemeClr val="tx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sz="2400" smtClean="0"/>
              <a:t>Click to edit Master text styles</a:t>
            </a:r>
          </a:p>
        </p:txBody>
      </p:sp>
      <p:grpSp>
        <p:nvGrpSpPr>
          <p:cNvPr id="11" name="Group 10"/>
          <p:cNvGrpSpPr/>
          <p:nvPr/>
        </p:nvGrpSpPr>
        <p:grpSpPr>
          <a:xfrm>
            <a:off x="5724128" y="1570958"/>
            <a:ext cx="3074395" cy="2060440"/>
            <a:chOff x="5701703" y="682760"/>
            <a:chExt cx="3074395" cy="2060440"/>
          </a:xfrm>
        </p:grpSpPr>
        <p:sp>
          <p:nvSpPr>
            <p:cNvPr id="12" name="Freeform 11"/>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1240" y="6316055"/>
            <a:ext cx="3739881" cy="222049"/>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0578" y="459117"/>
            <a:ext cx="4615116" cy="740663"/>
          </a:xfrm>
          <a:prstGeom prst="rect">
            <a:avLst/>
          </a:prstGeom>
        </p:spPr>
      </p:pic>
    </p:spTree>
    <p:extLst>
      <p:ext uri="{BB962C8B-B14F-4D97-AF65-F5344CB8AC3E}">
        <p14:creationId xmlns:p14="http://schemas.microsoft.com/office/powerpoint/2010/main" val="93285631"/>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2_Divider Slide 1">
    <p:bg>
      <p:bgPr>
        <a:solidFill>
          <a:schemeClr val="accent1"/>
        </a:solidFill>
        <a:effectLst/>
      </p:bgPr>
    </p:bg>
    <p:spTree>
      <p:nvGrpSpPr>
        <p:cNvPr id="1" name=""/>
        <p:cNvGrpSpPr/>
        <p:nvPr/>
      </p:nvGrpSpPr>
      <p:grpSpPr>
        <a:xfrm>
          <a:off x="0" y="0"/>
          <a:ext cx="0" cy="0"/>
          <a:chOff x="0" y="0"/>
          <a:chExt cx="0" cy="0"/>
        </a:xfrm>
      </p:grpSpPr>
      <p:sp>
        <p:nvSpPr>
          <p:cNvPr id="5" name="Text Placeholder 8"/>
          <p:cNvSpPr>
            <a:spLocks noGrp="1"/>
          </p:cNvSpPr>
          <p:nvPr>
            <p:ph type="body" sz="quarter" idx="10" hasCustomPrompt="1"/>
          </p:nvPr>
        </p:nvSpPr>
        <p:spPr>
          <a:xfrm>
            <a:off x="457200" y="494932"/>
            <a:ext cx="8228013" cy="2622222"/>
          </a:xfrm>
        </p:spPr>
        <p:txBody>
          <a:bodyPr lIns="0" rIns="0" anchor="t" anchorCtr="0">
            <a:noAutofit/>
          </a:bodyPr>
          <a:lstStyle>
            <a:lvl1pPr marL="0" indent="0" algn="l">
              <a:lnSpc>
                <a:spcPts val="3900"/>
              </a:lnSpc>
              <a:spcBef>
                <a:spcPts val="0"/>
              </a:spcBef>
              <a:spcAft>
                <a:spcPts val="0"/>
              </a:spcAft>
              <a:buNone/>
              <a:defRPr sz="4000" b="0" baseline="0">
                <a:solidFill>
                  <a:schemeClr val="bg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
        <p:nvSpPr>
          <p:cNvPr id="3" name="TextBox 2"/>
          <p:cNvSpPr txBox="1">
            <a:spLocks noChangeArrowheads="1"/>
          </p:cNvSpPr>
          <p:nvPr/>
        </p:nvSpPr>
        <p:spPr bwMode="auto">
          <a:xfrm>
            <a:off x="444500" y="6572250"/>
            <a:ext cx="2573338"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ctr">
              <a:defRPr/>
            </a:pPr>
            <a:r>
              <a:rPr lang="en-US" sz="900" dirty="0" smtClean="0">
                <a:solidFill>
                  <a:srgbClr val="FFFFFF"/>
                </a:solidFill>
                <a:cs typeface="Arial" charset="0"/>
              </a:rPr>
              <a:t>Copyright © 2014 Accenture  All rights reserved.</a:t>
            </a:r>
          </a:p>
        </p:txBody>
      </p:sp>
      <p:sp>
        <p:nvSpPr>
          <p:cNvPr id="4" name="TextBox 3"/>
          <p:cNvSpPr txBox="1">
            <a:spLocks noChangeArrowheads="1"/>
          </p:cNvSpPr>
          <p:nvPr/>
        </p:nvSpPr>
        <p:spPr bwMode="auto">
          <a:xfrm>
            <a:off x="8145463" y="6562725"/>
            <a:ext cx="53498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r">
              <a:defRPr/>
            </a:pPr>
            <a:fld id="{115A5063-E802-344A-98E9-7CED635DA083}" type="slidenum">
              <a:rPr lang="en-CA" sz="900" smtClean="0">
                <a:solidFill>
                  <a:srgbClr val="FFFFFF"/>
                </a:solidFill>
                <a:cs typeface="Arial" charset="0"/>
              </a:rPr>
              <a:pPr algn="r">
                <a:defRPr/>
              </a:pPr>
              <a:t>‹#›</a:t>
            </a:fld>
            <a:endParaRPr lang="en-CA" sz="900" dirty="0" smtClean="0">
              <a:solidFill>
                <a:srgbClr val="FFFFFF"/>
              </a:solidFill>
              <a:cs typeface="Arial" charset="0"/>
            </a:endParaRPr>
          </a:p>
        </p:txBody>
      </p:sp>
    </p:spTree>
    <p:extLst>
      <p:ext uri="{BB962C8B-B14F-4D97-AF65-F5344CB8AC3E}">
        <p14:creationId xmlns:p14="http://schemas.microsoft.com/office/powerpoint/2010/main" val="2979487615"/>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Divider Slide 1">
    <p:bg>
      <p:bgPr>
        <a:solidFill>
          <a:schemeClr val="accent1"/>
        </a:solidFill>
        <a:effectLst/>
      </p:bgPr>
    </p:bg>
    <p:spTree>
      <p:nvGrpSpPr>
        <p:cNvPr id="1" name=""/>
        <p:cNvGrpSpPr/>
        <p:nvPr/>
      </p:nvGrpSpPr>
      <p:grpSpPr>
        <a:xfrm>
          <a:off x="0" y="0"/>
          <a:ext cx="0" cy="0"/>
          <a:chOff x="0" y="0"/>
          <a:chExt cx="0" cy="0"/>
        </a:xfrm>
      </p:grpSpPr>
      <p:sp>
        <p:nvSpPr>
          <p:cNvPr id="5" name="Text Placeholder 8"/>
          <p:cNvSpPr>
            <a:spLocks noGrp="1"/>
          </p:cNvSpPr>
          <p:nvPr>
            <p:ph type="body" sz="quarter" idx="10" hasCustomPrompt="1"/>
          </p:nvPr>
        </p:nvSpPr>
        <p:spPr>
          <a:xfrm>
            <a:off x="457200" y="3910061"/>
            <a:ext cx="8228013" cy="2622222"/>
          </a:xfrm>
        </p:spPr>
        <p:txBody>
          <a:bodyPr lIns="0" rIns="0" anchor="b" anchorCtr="0">
            <a:noAutofit/>
          </a:bodyPr>
          <a:lstStyle>
            <a:lvl1pPr marL="0" indent="0" algn="l">
              <a:lnSpc>
                <a:spcPts val="3900"/>
              </a:lnSpc>
              <a:spcBef>
                <a:spcPts val="0"/>
              </a:spcBef>
              <a:spcAft>
                <a:spcPts val="0"/>
              </a:spcAft>
              <a:buNone/>
              <a:defRPr sz="4000" b="0" baseline="0">
                <a:solidFill>
                  <a:schemeClr val="bg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Tree>
    <p:extLst>
      <p:ext uri="{BB962C8B-B14F-4D97-AF65-F5344CB8AC3E}">
        <p14:creationId xmlns:p14="http://schemas.microsoft.com/office/powerpoint/2010/main" val="2550089179"/>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ivider Slide 2">
    <p:bg>
      <p:bgPr>
        <a:solidFill>
          <a:schemeClr val="accent4"/>
        </a:solidFill>
        <a:effectLst/>
      </p:bgPr>
    </p:bg>
    <p:spTree>
      <p:nvGrpSpPr>
        <p:cNvPr id="1" name=""/>
        <p:cNvGrpSpPr/>
        <p:nvPr/>
      </p:nvGrpSpPr>
      <p:grpSpPr>
        <a:xfrm>
          <a:off x="0" y="0"/>
          <a:ext cx="0" cy="0"/>
          <a:chOff x="0" y="0"/>
          <a:chExt cx="0" cy="0"/>
        </a:xfrm>
      </p:grpSpPr>
      <p:sp>
        <p:nvSpPr>
          <p:cNvPr id="3" name="Text Placeholder 8"/>
          <p:cNvSpPr>
            <a:spLocks noGrp="1"/>
          </p:cNvSpPr>
          <p:nvPr>
            <p:ph type="body" sz="quarter" idx="10" hasCustomPrompt="1"/>
          </p:nvPr>
        </p:nvSpPr>
        <p:spPr>
          <a:xfrm>
            <a:off x="457200" y="494932"/>
            <a:ext cx="8228013" cy="2622222"/>
          </a:xfrm>
        </p:spPr>
        <p:txBody>
          <a:bodyPr lIns="0" rIns="0" anchor="t" anchorCtr="0">
            <a:noAutofit/>
          </a:bodyPr>
          <a:lstStyle>
            <a:lvl1pPr marL="0" indent="0" algn="l">
              <a:lnSpc>
                <a:spcPts val="3900"/>
              </a:lnSpc>
              <a:spcBef>
                <a:spcPts val="0"/>
              </a:spcBef>
              <a:spcAft>
                <a:spcPts val="0"/>
              </a:spcAft>
              <a:buNone/>
              <a:defRPr sz="4000" b="0" baseline="0">
                <a:solidFill>
                  <a:schemeClr val="bg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
        <p:nvSpPr>
          <p:cNvPr id="4" name="TextBox 3"/>
          <p:cNvSpPr txBox="1">
            <a:spLocks noChangeArrowheads="1"/>
          </p:cNvSpPr>
          <p:nvPr/>
        </p:nvSpPr>
        <p:spPr bwMode="auto">
          <a:xfrm>
            <a:off x="444500" y="6572250"/>
            <a:ext cx="2573338"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ctr">
              <a:defRPr/>
            </a:pPr>
            <a:r>
              <a:rPr lang="en-US" sz="900" dirty="0" smtClean="0">
                <a:solidFill>
                  <a:srgbClr val="FFFFFF"/>
                </a:solidFill>
                <a:cs typeface="Arial" charset="0"/>
              </a:rPr>
              <a:t>Copyright © 2014 Accenture  All rights reserved.</a:t>
            </a:r>
          </a:p>
        </p:txBody>
      </p:sp>
      <p:sp>
        <p:nvSpPr>
          <p:cNvPr id="6" name="TextBox 5"/>
          <p:cNvSpPr txBox="1">
            <a:spLocks noChangeArrowheads="1"/>
          </p:cNvSpPr>
          <p:nvPr/>
        </p:nvSpPr>
        <p:spPr bwMode="auto">
          <a:xfrm>
            <a:off x="8145463" y="6562725"/>
            <a:ext cx="53498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r">
              <a:defRPr/>
            </a:pPr>
            <a:fld id="{115A5063-E802-344A-98E9-7CED635DA083}" type="slidenum">
              <a:rPr lang="en-CA" sz="900" smtClean="0">
                <a:solidFill>
                  <a:srgbClr val="FFFFFF"/>
                </a:solidFill>
                <a:cs typeface="Arial" charset="0"/>
              </a:rPr>
              <a:pPr algn="r">
                <a:defRPr/>
              </a:pPr>
              <a:t>‹#›</a:t>
            </a:fld>
            <a:endParaRPr lang="en-CA" sz="900" dirty="0" smtClean="0">
              <a:solidFill>
                <a:srgbClr val="FFFFFF"/>
              </a:solidFill>
              <a:cs typeface="Arial" charset="0"/>
            </a:endParaRPr>
          </a:p>
        </p:txBody>
      </p:sp>
    </p:spTree>
    <p:extLst>
      <p:ext uri="{BB962C8B-B14F-4D97-AF65-F5344CB8AC3E}">
        <p14:creationId xmlns:p14="http://schemas.microsoft.com/office/powerpoint/2010/main" val="2359858719"/>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_Divider Slide 2">
    <p:bg>
      <p:bgPr>
        <a:solidFill>
          <a:schemeClr val="accent4"/>
        </a:solidFill>
        <a:effectLst/>
      </p:bgPr>
    </p:bg>
    <p:spTree>
      <p:nvGrpSpPr>
        <p:cNvPr id="1" name=""/>
        <p:cNvGrpSpPr/>
        <p:nvPr/>
      </p:nvGrpSpPr>
      <p:grpSpPr>
        <a:xfrm>
          <a:off x="0" y="0"/>
          <a:ext cx="0" cy="0"/>
          <a:chOff x="0" y="0"/>
          <a:chExt cx="0" cy="0"/>
        </a:xfrm>
      </p:grpSpPr>
      <p:sp>
        <p:nvSpPr>
          <p:cNvPr id="5" name="Text Placeholder 8"/>
          <p:cNvSpPr>
            <a:spLocks noGrp="1"/>
          </p:cNvSpPr>
          <p:nvPr>
            <p:ph type="body" sz="quarter" idx="10" hasCustomPrompt="1"/>
          </p:nvPr>
        </p:nvSpPr>
        <p:spPr>
          <a:xfrm>
            <a:off x="457200" y="3910061"/>
            <a:ext cx="8228013" cy="2622222"/>
          </a:xfrm>
        </p:spPr>
        <p:txBody>
          <a:bodyPr lIns="0" rIns="0" anchor="b" anchorCtr="0">
            <a:noAutofit/>
          </a:bodyPr>
          <a:lstStyle>
            <a:lvl1pPr marL="0" indent="0" algn="l">
              <a:lnSpc>
                <a:spcPts val="3900"/>
              </a:lnSpc>
              <a:spcBef>
                <a:spcPts val="0"/>
              </a:spcBef>
              <a:spcAft>
                <a:spcPts val="0"/>
              </a:spcAft>
              <a:buNone/>
              <a:defRPr sz="4000" b="0" baseline="0">
                <a:solidFill>
                  <a:schemeClr val="bg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Tree>
    <p:extLst>
      <p:ext uri="{BB962C8B-B14F-4D97-AF65-F5344CB8AC3E}">
        <p14:creationId xmlns:p14="http://schemas.microsoft.com/office/powerpoint/2010/main" val="1756320381"/>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ivider Slide 3">
    <p:bg>
      <p:bgPr>
        <a:solidFill>
          <a:schemeClr val="accent3"/>
        </a:solidFill>
        <a:effectLst/>
      </p:bgPr>
    </p:bg>
    <p:spTree>
      <p:nvGrpSpPr>
        <p:cNvPr id="1" name=""/>
        <p:cNvGrpSpPr/>
        <p:nvPr/>
      </p:nvGrpSpPr>
      <p:grpSpPr>
        <a:xfrm>
          <a:off x="0" y="0"/>
          <a:ext cx="0" cy="0"/>
          <a:chOff x="0" y="0"/>
          <a:chExt cx="0" cy="0"/>
        </a:xfrm>
      </p:grpSpPr>
      <p:sp>
        <p:nvSpPr>
          <p:cNvPr id="3" name="Text Placeholder 8"/>
          <p:cNvSpPr>
            <a:spLocks noGrp="1"/>
          </p:cNvSpPr>
          <p:nvPr>
            <p:ph type="body" sz="quarter" idx="10" hasCustomPrompt="1"/>
          </p:nvPr>
        </p:nvSpPr>
        <p:spPr>
          <a:xfrm>
            <a:off x="457200" y="494932"/>
            <a:ext cx="8228013" cy="2622222"/>
          </a:xfrm>
        </p:spPr>
        <p:txBody>
          <a:bodyPr lIns="0" rIns="0" anchor="t" anchorCtr="0">
            <a:noAutofit/>
          </a:bodyPr>
          <a:lstStyle>
            <a:lvl1pPr marL="0" indent="0" algn="l">
              <a:lnSpc>
                <a:spcPts val="3900"/>
              </a:lnSpc>
              <a:spcBef>
                <a:spcPts val="0"/>
              </a:spcBef>
              <a:spcAft>
                <a:spcPts val="0"/>
              </a:spcAft>
              <a:buNone/>
              <a:defRPr sz="4000" b="0" baseline="0">
                <a:solidFill>
                  <a:schemeClr val="bg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
        <p:nvSpPr>
          <p:cNvPr id="4" name="TextBox 3"/>
          <p:cNvSpPr txBox="1">
            <a:spLocks noChangeArrowheads="1"/>
          </p:cNvSpPr>
          <p:nvPr/>
        </p:nvSpPr>
        <p:spPr bwMode="auto">
          <a:xfrm>
            <a:off x="444500" y="6572250"/>
            <a:ext cx="2573338"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ctr">
              <a:defRPr/>
            </a:pPr>
            <a:r>
              <a:rPr lang="en-US" sz="900" dirty="0" smtClean="0">
                <a:solidFill>
                  <a:srgbClr val="FFFFFF"/>
                </a:solidFill>
                <a:cs typeface="Arial" charset="0"/>
              </a:rPr>
              <a:t>Copyright © 2014 Accenture  All rights reserved.</a:t>
            </a:r>
          </a:p>
        </p:txBody>
      </p:sp>
      <p:sp>
        <p:nvSpPr>
          <p:cNvPr id="6" name="TextBox 5"/>
          <p:cNvSpPr txBox="1">
            <a:spLocks noChangeArrowheads="1"/>
          </p:cNvSpPr>
          <p:nvPr/>
        </p:nvSpPr>
        <p:spPr bwMode="auto">
          <a:xfrm>
            <a:off x="8145463" y="6562725"/>
            <a:ext cx="53498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lgn="r">
              <a:defRPr/>
            </a:pPr>
            <a:fld id="{115A5063-E802-344A-98E9-7CED635DA083}" type="slidenum">
              <a:rPr lang="en-CA" sz="900" smtClean="0">
                <a:solidFill>
                  <a:srgbClr val="FFFFFF"/>
                </a:solidFill>
                <a:cs typeface="Arial" charset="0"/>
              </a:rPr>
              <a:pPr algn="r">
                <a:defRPr/>
              </a:pPr>
              <a:t>‹#›</a:t>
            </a:fld>
            <a:endParaRPr lang="en-CA" sz="900" dirty="0" smtClean="0">
              <a:solidFill>
                <a:srgbClr val="FFFFFF"/>
              </a:solidFill>
              <a:cs typeface="Arial" charset="0"/>
            </a:endParaRPr>
          </a:p>
        </p:txBody>
      </p:sp>
    </p:spTree>
    <p:extLst>
      <p:ext uri="{BB962C8B-B14F-4D97-AF65-F5344CB8AC3E}">
        <p14:creationId xmlns:p14="http://schemas.microsoft.com/office/powerpoint/2010/main" val="2359858719"/>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_Divider Slide 3">
    <p:bg>
      <p:bgPr>
        <a:solidFill>
          <a:schemeClr val="accent3"/>
        </a:solidFill>
        <a:effectLst/>
      </p:bgPr>
    </p:bg>
    <p:spTree>
      <p:nvGrpSpPr>
        <p:cNvPr id="1" name=""/>
        <p:cNvGrpSpPr/>
        <p:nvPr/>
      </p:nvGrpSpPr>
      <p:grpSpPr>
        <a:xfrm>
          <a:off x="0" y="0"/>
          <a:ext cx="0" cy="0"/>
          <a:chOff x="0" y="0"/>
          <a:chExt cx="0" cy="0"/>
        </a:xfrm>
      </p:grpSpPr>
      <p:sp>
        <p:nvSpPr>
          <p:cNvPr id="5" name="Text Placeholder 8"/>
          <p:cNvSpPr>
            <a:spLocks noGrp="1"/>
          </p:cNvSpPr>
          <p:nvPr>
            <p:ph type="body" sz="quarter" idx="10" hasCustomPrompt="1"/>
          </p:nvPr>
        </p:nvSpPr>
        <p:spPr>
          <a:xfrm>
            <a:off x="457200" y="3910061"/>
            <a:ext cx="8228013" cy="2622222"/>
          </a:xfrm>
        </p:spPr>
        <p:txBody>
          <a:bodyPr lIns="0" rIns="0" anchor="b" anchorCtr="0">
            <a:noAutofit/>
          </a:bodyPr>
          <a:lstStyle>
            <a:lvl1pPr marL="0" indent="0" algn="l">
              <a:lnSpc>
                <a:spcPts val="3900"/>
              </a:lnSpc>
              <a:spcBef>
                <a:spcPts val="0"/>
              </a:spcBef>
              <a:spcAft>
                <a:spcPts val="0"/>
              </a:spcAft>
              <a:buNone/>
              <a:defRPr sz="4000" b="0" baseline="0">
                <a:solidFill>
                  <a:schemeClr val="bg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Tree>
    <p:extLst>
      <p:ext uri="{BB962C8B-B14F-4D97-AF65-F5344CB8AC3E}">
        <p14:creationId xmlns:p14="http://schemas.microsoft.com/office/powerpoint/2010/main" val="314641298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2B716A9D-F62A-4421-A632-E011DAAADCE4}" type="datetime1">
              <a:rPr lang="en-GB" smtClean="0"/>
              <a:t>15/06/2015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5525F15-ED40-44C3-8B0D-733E900C62F3}" type="slidenum">
              <a:rPr lang="en-GB" smtClean="0"/>
              <a:t>‹#›</a:t>
            </a:fld>
            <a:endParaRPr lang="en-GB"/>
          </a:p>
        </p:txBody>
      </p:sp>
    </p:spTree>
    <p:extLst>
      <p:ext uri="{BB962C8B-B14F-4D97-AF65-F5344CB8AC3E}">
        <p14:creationId xmlns:p14="http://schemas.microsoft.com/office/powerpoint/2010/main" val="21906420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48734" y="1295399"/>
            <a:ext cx="8228012" cy="5147733"/>
          </a:xfrm>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p:nvCxnSpPr>
        <p:spPr>
          <a:xfrm>
            <a:off x="457994" y="1162050"/>
            <a:ext cx="8686006"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a:xfrm>
            <a:off x="452568" y="346334"/>
            <a:ext cx="8205261" cy="785553"/>
          </a:xfrm>
        </p:spPr>
        <p:txBody>
          <a:bodyPr anchor="ctr"/>
          <a:lstStyle>
            <a:lvl1pPr>
              <a:defRPr>
                <a:solidFill>
                  <a:schemeClr val="tx1"/>
                </a:solidFill>
                <a:latin typeface="Calibri" panose="020F0502020204030204" pitchFamily="34" charset="0"/>
              </a:defRPr>
            </a:lvl1pPr>
          </a:lstStyle>
          <a:p>
            <a:r>
              <a:rPr lang="en-US" dirty="0" smtClean="0"/>
              <a:t>Master Title Slide Headline</a:t>
            </a:r>
            <a:endParaRPr lang="en-CA" dirty="0"/>
          </a:p>
        </p:txBody>
      </p:sp>
      <p:sp>
        <p:nvSpPr>
          <p:cNvPr id="9" name="Slide Number Placeholder 4"/>
          <p:cNvSpPr>
            <a:spLocks noGrp="1"/>
          </p:cNvSpPr>
          <p:nvPr>
            <p:ph type="sldNum" sz="quarter" idx="4"/>
          </p:nvPr>
        </p:nvSpPr>
        <p:spPr>
          <a:xfrm>
            <a:off x="8140355" y="6575425"/>
            <a:ext cx="548033" cy="128588"/>
          </a:xfrm>
          <a:prstGeom prst="rect">
            <a:avLst/>
          </a:prstGeom>
        </p:spPr>
        <p:txBody>
          <a:bodyPr vert="horz" wrap="square" lIns="91440" tIns="45720" rIns="0" bIns="45720" numCol="1" anchor="ctr" anchorCtr="0" compatLnSpc="1">
            <a:prstTxWarp prst="textNoShape">
              <a:avLst/>
            </a:prstTxWarp>
            <a:noAutofit/>
          </a:bodyPr>
          <a:lstStyle>
            <a:lvl1pPr algn="r">
              <a:defRPr sz="900">
                <a:solidFill>
                  <a:schemeClr val="tx2"/>
                </a:solidFill>
                <a:latin typeface="+mn-lt"/>
              </a:defRPr>
            </a:lvl1pPr>
          </a:lstStyle>
          <a:p>
            <a:fld id="{C5607401-F80C-4C8C-813A-4FD4EFE42393}" type="slidenum">
              <a:rPr lang="en-US" smtClean="0"/>
              <a:t>‹#›</a:t>
            </a:fld>
            <a:endParaRPr lang="en-US" dirty="0"/>
          </a:p>
        </p:txBody>
      </p:sp>
      <p:sp>
        <p:nvSpPr>
          <p:cNvPr id="11" name="Footer Placeholder 3"/>
          <p:cNvSpPr>
            <a:spLocks noGrp="1"/>
          </p:cNvSpPr>
          <p:nvPr>
            <p:ph type="ftr" sz="quarter" idx="3"/>
          </p:nvPr>
        </p:nvSpPr>
        <p:spPr>
          <a:xfrm>
            <a:off x="2059566" y="6601883"/>
            <a:ext cx="3447472" cy="187567"/>
          </a:xfrm>
          <a:prstGeom prst="rect">
            <a:avLst/>
          </a:prstGeom>
          <a:noFill/>
        </p:spPr>
        <p:txBody>
          <a:bodyPr wrap="square" lIns="0" anchor="ctr" anchorCtr="0">
            <a:noAutofit/>
          </a:bodyPr>
          <a:lstStyle>
            <a:lvl1pPr>
              <a:defRPr lang="en-AU" sz="1000" b="1">
                <a:solidFill>
                  <a:schemeClr val="tx2"/>
                </a:solidFill>
                <a:latin typeface="+mn-lt"/>
              </a:defRPr>
            </a:lvl1pPr>
          </a:lstStyle>
          <a:p>
            <a:endParaRPr lang="en-US" dirty="0"/>
          </a:p>
        </p:txBody>
      </p:sp>
      <p:pic>
        <p:nvPicPr>
          <p:cNvPr id="8" name="Picture 2" descr="http://www.getcaerphillyonline.org.uk/wp-content/uploads/2012/05/bt_logo.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371600" y="6562074"/>
            <a:ext cx="610972" cy="26718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04800" y="6526292"/>
            <a:ext cx="900112" cy="2886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userDrawn="1"/>
        </p:nvSpPr>
        <p:spPr>
          <a:xfrm rot="16200000">
            <a:off x="-3290499" y="3290501"/>
            <a:ext cx="6857999" cy="27699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0" scaled="1"/>
            <a:tileRect/>
          </a:gradFill>
        </p:spPr>
        <p:txBody>
          <a:bodyPr wrap="square" rtlCol="0">
            <a:spAutoFit/>
          </a:bodyPr>
          <a:lstStyle/>
          <a:p>
            <a:r>
              <a:rPr lang="en-US" sz="1200" b="1" dirty="0" smtClean="0">
                <a:solidFill>
                  <a:schemeClr val="bg1"/>
                </a:solidFill>
                <a:effectLst>
                  <a:outerShdw blurRad="38100" dist="38100" dir="2700000" algn="tl">
                    <a:srgbClr val="000000">
                      <a:alpha val="43137"/>
                    </a:srgbClr>
                  </a:outerShdw>
                </a:effectLst>
              </a:rPr>
              <a:t>	Data Quality Centre of Excellence</a:t>
            </a:r>
            <a:endParaRPr lang="en-US" sz="12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48734" y="1216552"/>
            <a:ext cx="8228012" cy="4824414"/>
          </a:xfrm>
        </p:spPr>
        <p:txBody>
          <a:bodyPr/>
          <a:lstStyle>
            <a:lvl1pPr marL="0" indent="0">
              <a:spcBef>
                <a:spcPts val="1200"/>
              </a:spcBef>
              <a:spcAft>
                <a:spcPts val="0"/>
              </a:spcAft>
              <a:buNone/>
              <a:defRPr sz="2400" b="1">
                <a:solidFill>
                  <a:schemeClr val="accent3"/>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8" name="Straight Connector 7"/>
          <p:cNvCxnSpPr/>
          <p:nvPr/>
        </p:nvCxnSpPr>
        <p:spPr>
          <a:xfrm>
            <a:off x="457994" y="1162050"/>
            <a:ext cx="8686006"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itle 3"/>
          <p:cNvSpPr>
            <a:spLocks noGrp="1"/>
          </p:cNvSpPr>
          <p:nvPr>
            <p:ph type="title" hasCustomPrompt="1"/>
          </p:nvPr>
        </p:nvSpPr>
        <p:spPr>
          <a:xfrm>
            <a:off x="452568" y="346334"/>
            <a:ext cx="8205261" cy="785553"/>
          </a:xfrm>
        </p:spPr>
        <p:txBody>
          <a:bodyPr/>
          <a:lstStyle>
            <a:lvl1pPr>
              <a:defRPr>
                <a:solidFill>
                  <a:schemeClr val="tx1"/>
                </a:solidFill>
              </a:defRPr>
            </a:lvl1pPr>
          </a:lstStyle>
          <a:p>
            <a:r>
              <a:rPr lang="en-US" dirty="0" smtClean="0"/>
              <a:t>Master Title Slide Headline</a:t>
            </a:r>
            <a:endParaRPr lang="en-CA" dirty="0"/>
          </a:p>
        </p:txBody>
      </p:sp>
      <p:sp>
        <p:nvSpPr>
          <p:cNvPr id="12" name="Slide Number Placeholder 4"/>
          <p:cNvSpPr>
            <a:spLocks noGrp="1"/>
          </p:cNvSpPr>
          <p:nvPr>
            <p:ph type="sldNum" sz="quarter" idx="4"/>
          </p:nvPr>
        </p:nvSpPr>
        <p:spPr>
          <a:xfrm>
            <a:off x="8140355" y="6575425"/>
            <a:ext cx="548033" cy="128588"/>
          </a:xfrm>
          <a:prstGeom prst="rect">
            <a:avLst/>
          </a:prstGeom>
        </p:spPr>
        <p:txBody>
          <a:bodyPr vert="horz" wrap="square" lIns="91440" tIns="45720" rIns="0" bIns="45720" numCol="1" anchor="ctr" anchorCtr="0" compatLnSpc="1">
            <a:prstTxWarp prst="textNoShape">
              <a:avLst/>
            </a:prstTxWarp>
            <a:noAutofit/>
          </a:bodyPr>
          <a:lstStyle>
            <a:lvl1pPr algn="r">
              <a:defRPr sz="900">
                <a:solidFill>
                  <a:schemeClr val="tx2"/>
                </a:solidFill>
                <a:latin typeface="+mn-lt"/>
              </a:defRPr>
            </a:lvl1pPr>
          </a:lstStyle>
          <a:p>
            <a:fld id="{C5607401-F80C-4C8C-813A-4FD4EFE42393}" type="slidenum">
              <a:rPr lang="en-US" smtClean="0"/>
              <a:t>‹#›</a:t>
            </a:fld>
            <a:endParaRPr lang="en-US" dirty="0"/>
          </a:p>
        </p:txBody>
      </p:sp>
      <p:sp>
        <p:nvSpPr>
          <p:cNvPr id="13" name="Footer Placeholder 3"/>
          <p:cNvSpPr>
            <a:spLocks noGrp="1"/>
          </p:cNvSpPr>
          <p:nvPr>
            <p:ph type="ftr" sz="quarter" idx="3"/>
          </p:nvPr>
        </p:nvSpPr>
        <p:spPr>
          <a:xfrm>
            <a:off x="455613" y="6575425"/>
            <a:ext cx="4060825" cy="128588"/>
          </a:xfrm>
          <a:prstGeom prst="rect">
            <a:avLst/>
          </a:prstGeom>
          <a:noFill/>
        </p:spPr>
        <p:txBody>
          <a:bodyPr wrap="square" lIns="0" anchor="ctr" anchorCtr="0">
            <a:noAutofit/>
          </a:bodyPr>
          <a:lstStyle>
            <a:lvl1pPr>
              <a:defRPr lang="en-AU" sz="900">
                <a:solidFill>
                  <a:schemeClr val="tx2"/>
                </a:solidFill>
                <a:latin typeface="+mn-lt"/>
              </a:defRPr>
            </a:lvl1pPr>
          </a:lstStyle>
          <a:p>
            <a:endParaRPr lang="en-US" dirty="0"/>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nd Content 2">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8788" y="1220252"/>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9" name="Content Placeholder 9"/>
          <p:cNvSpPr>
            <a:spLocks noGrp="1"/>
          </p:cNvSpPr>
          <p:nvPr>
            <p:ph sz="quarter" idx="13" hasCustomPrompt="1"/>
          </p:nvPr>
        </p:nvSpPr>
        <p:spPr>
          <a:xfrm>
            <a:off x="4660901" y="1220252"/>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11" name="Straight Connector 10"/>
          <p:cNvCxnSpPr/>
          <p:nvPr/>
        </p:nvCxnSpPr>
        <p:spPr>
          <a:xfrm>
            <a:off x="457994" y="1162050"/>
            <a:ext cx="8686006" cy="0"/>
          </a:xfrm>
          <a:prstGeom prst="line">
            <a:avLst/>
          </a:prstGeom>
          <a:ln w="12700">
            <a:solidFill>
              <a:srgbClr val="359B4C"/>
            </a:solidFill>
          </a:ln>
        </p:spPr>
        <p:style>
          <a:lnRef idx="1">
            <a:schemeClr val="accent1"/>
          </a:lnRef>
          <a:fillRef idx="0">
            <a:schemeClr val="accent1"/>
          </a:fillRef>
          <a:effectRef idx="0">
            <a:schemeClr val="accent1"/>
          </a:effectRef>
          <a:fontRef idx="minor">
            <a:schemeClr val="tx1"/>
          </a:fontRef>
        </p:style>
      </p:cxnSp>
      <p:sp>
        <p:nvSpPr>
          <p:cNvPr id="13" name="Title 3"/>
          <p:cNvSpPr>
            <a:spLocks noGrp="1"/>
          </p:cNvSpPr>
          <p:nvPr>
            <p:ph type="title" hasCustomPrompt="1"/>
          </p:nvPr>
        </p:nvSpPr>
        <p:spPr>
          <a:xfrm>
            <a:off x="452568" y="346334"/>
            <a:ext cx="8205261" cy="785553"/>
          </a:xfrm>
        </p:spPr>
        <p:txBody>
          <a:bodyPr/>
          <a:lstStyle>
            <a:lvl1pPr>
              <a:defRPr>
                <a:solidFill>
                  <a:schemeClr val="tx1"/>
                </a:solidFill>
              </a:defRPr>
            </a:lvl1pPr>
          </a:lstStyle>
          <a:p>
            <a:r>
              <a:rPr lang="en-US" dirty="0" smtClean="0"/>
              <a:t>Master Title Slide Headline</a:t>
            </a:r>
            <a:endParaRPr lang="en-CA" dirty="0"/>
          </a:p>
        </p:txBody>
      </p:sp>
      <p:sp>
        <p:nvSpPr>
          <p:cNvPr id="14" name="Slide Number Placeholder 4"/>
          <p:cNvSpPr>
            <a:spLocks noGrp="1"/>
          </p:cNvSpPr>
          <p:nvPr>
            <p:ph type="sldNum" sz="quarter" idx="4"/>
          </p:nvPr>
        </p:nvSpPr>
        <p:spPr>
          <a:xfrm>
            <a:off x="8140355" y="6575425"/>
            <a:ext cx="548033" cy="128588"/>
          </a:xfrm>
          <a:prstGeom prst="rect">
            <a:avLst/>
          </a:prstGeom>
        </p:spPr>
        <p:txBody>
          <a:bodyPr vert="horz" wrap="square" lIns="91440" tIns="45720" rIns="0" bIns="45720" numCol="1" anchor="ctr" anchorCtr="0" compatLnSpc="1">
            <a:prstTxWarp prst="textNoShape">
              <a:avLst/>
            </a:prstTxWarp>
            <a:noAutofit/>
          </a:bodyPr>
          <a:lstStyle>
            <a:lvl1pPr algn="r">
              <a:defRPr sz="900">
                <a:solidFill>
                  <a:schemeClr val="tx2"/>
                </a:solidFill>
                <a:latin typeface="+mn-lt"/>
              </a:defRPr>
            </a:lvl1pPr>
          </a:lstStyle>
          <a:p>
            <a:fld id="{C5607401-F80C-4C8C-813A-4FD4EFE42393}" type="slidenum">
              <a:rPr lang="en-US" smtClean="0"/>
              <a:t>‹#›</a:t>
            </a:fld>
            <a:endParaRPr lang="en-US" dirty="0"/>
          </a:p>
        </p:txBody>
      </p:sp>
      <p:sp>
        <p:nvSpPr>
          <p:cNvPr id="15" name="Footer Placeholder 3"/>
          <p:cNvSpPr>
            <a:spLocks noGrp="1"/>
          </p:cNvSpPr>
          <p:nvPr>
            <p:ph type="ftr" sz="quarter" idx="3"/>
          </p:nvPr>
        </p:nvSpPr>
        <p:spPr>
          <a:xfrm>
            <a:off x="455613" y="6575425"/>
            <a:ext cx="4060825" cy="128588"/>
          </a:xfrm>
          <a:prstGeom prst="rect">
            <a:avLst/>
          </a:prstGeom>
          <a:noFill/>
        </p:spPr>
        <p:txBody>
          <a:bodyPr wrap="square" lIns="0" anchor="ctr" anchorCtr="0">
            <a:noAutofit/>
          </a:bodyPr>
          <a:lstStyle>
            <a:lvl1pPr>
              <a:defRPr lang="en-AU" sz="900">
                <a:solidFill>
                  <a:schemeClr val="tx2"/>
                </a:solidFill>
                <a:latin typeface="+mn-lt"/>
              </a:defRPr>
            </a:lvl1pPr>
          </a:lstStyle>
          <a:p>
            <a:endParaRPr lang="en-US" dirty="0"/>
          </a:p>
        </p:txBody>
      </p:sp>
    </p:spTree>
    <p:extLst>
      <p:ext uri="{BB962C8B-B14F-4D97-AF65-F5344CB8AC3E}">
        <p14:creationId xmlns:p14="http://schemas.microsoft.com/office/powerpoint/2010/main" val="316202624"/>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Paragraphs 2">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220252"/>
            <a:ext cx="4025898" cy="4824414"/>
          </a:xfrm>
        </p:spPr>
        <p:txBody>
          <a:bodyPr>
            <a:normAutofit/>
          </a:bodyPr>
          <a:lstStyle>
            <a:lvl1pPr marL="0" indent="0">
              <a:spcBef>
                <a:spcPts val="1200"/>
              </a:spcBef>
              <a:spcAft>
                <a:spcPts val="0"/>
              </a:spcAft>
              <a:buNone/>
              <a:defRPr sz="2000" b="1">
                <a:solidFill>
                  <a:srgbClr val="551155"/>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8" name="Content Placeholder 9"/>
          <p:cNvSpPr>
            <a:spLocks noGrp="1"/>
          </p:cNvSpPr>
          <p:nvPr>
            <p:ph sz="quarter" idx="14" hasCustomPrompt="1"/>
          </p:nvPr>
        </p:nvSpPr>
        <p:spPr>
          <a:xfrm>
            <a:off x="4660900" y="1220252"/>
            <a:ext cx="4025898" cy="4824414"/>
          </a:xfrm>
        </p:spPr>
        <p:txBody>
          <a:bodyPr>
            <a:normAutofit/>
          </a:bodyPr>
          <a:lstStyle>
            <a:lvl1pPr marL="0" indent="0">
              <a:spcBef>
                <a:spcPts val="1200"/>
              </a:spcBef>
              <a:spcAft>
                <a:spcPts val="0"/>
              </a:spcAft>
              <a:buNone/>
              <a:defRPr sz="2000" b="1">
                <a:solidFill>
                  <a:srgbClr val="551155"/>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11" name="Straight Connector 10"/>
          <p:cNvCxnSpPr/>
          <p:nvPr/>
        </p:nvCxnSpPr>
        <p:spPr>
          <a:xfrm>
            <a:off x="457994" y="1162050"/>
            <a:ext cx="8686006" cy="0"/>
          </a:xfrm>
          <a:prstGeom prst="line">
            <a:avLst/>
          </a:prstGeom>
          <a:ln w="12700">
            <a:solidFill>
              <a:srgbClr val="359B4C"/>
            </a:solidFill>
          </a:ln>
        </p:spPr>
        <p:style>
          <a:lnRef idx="1">
            <a:schemeClr val="accent1"/>
          </a:lnRef>
          <a:fillRef idx="0">
            <a:schemeClr val="accent1"/>
          </a:fillRef>
          <a:effectRef idx="0">
            <a:schemeClr val="accent1"/>
          </a:effectRef>
          <a:fontRef idx="minor">
            <a:schemeClr val="tx1"/>
          </a:fontRef>
        </p:style>
      </p:cxnSp>
      <p:sp>
        <p:nvSpPr>
          <p:cNvPr id="13" name="Title 3"/>
          <p:cNvSpPr>
            <a:spLocks noGrp="1"/>
          </p:cNvSpPr>
          <p:nvPr>
            <p:ph type="title" hasCustomPrompt="1"/>
          </p:nvPr>
        </p:nvSpPr>
        <p:spPr>
          <a:xfrm>
            <a:off x="452568" y="346334"/>
            <a:ext cx="8205261" cy="785553"/>
          </a:xfrm>
        </p:spPr>
        <p:txBody>
          <a:bodyPr/>
          <a:lstStyle>
            <a:lvl1pPr>
              <a:defRPr>
                <a:solidFill>
                  <a:schemeClr val="tx1"/>
                </a:solidFill>
              </a:defRPr>
            </a:lvl1pPr>
          </a:lstStyle>
          <a:p>
            <a:r>
              <a:rPr lang="en-US" dirty="0" smtClean="0"/>
              <a:t>Master Title Slide Headline</a:t>
            </a:r>
            <a:endParaRPr lang="en-CA" dirty="0"/>
          </a:p>
        </p:txBody>
      </p:sp>
      <p:sp>
        <p:nvSpPr>
          <p:cNvPr id="14" name="Slide Number Placeholder 4"/>
          <p:cNvSpPr>
            <a:spLocks noGrp="1"/>
          </p:cNvSpPr>
          <p:nvPr>
            <p:ph type="sldNum" sz="quarter" idx="4"/>
          </p:nvPr>
        </p:nvSpPr>
        <p:spPr>
          <a:xfrm>
            <a:off x="8140355" y="6575425"/>
            <a:ext cx="548033" cy="128588"/>
          </a:xfrm>
          <a:prstGeom prst="rect">
            <a:avLst/>
          </a:prstGeom>
        </p:spPr>
        <p:txBody>
          <a:bodyPr vert="horz" wrap="square" lIns="91440" tIns="45720" rIns="0" bIns="45720" numCol="1" anchor="ctr" anchorCtr="0" compatLnSpc="1">
            <a:prstTxWarp prst="textNoShape">
              <a:avLst/>
            </a:prstTxWarp>
            <a:noAutofit/>
          </a:bodyPr>
          <a:lstStyle>
            <a:lvl1pPr algn="r">
              <a:defRPr sz="900">
                <a:solidFill>
                  <a:schemeClr val="tx2"/>
                </a:solidFill>
                <a:latin typeface="+mn-lt"/>
              </a:defRPr>
            </a:lvl1pPr>
          </a:lstStyle>
          <a:p>
            <a:fld id="{C5607401-F80C-4C8C-813A-4FD4EFE42393}" type="slidenum">
              <a:rPr lang="en-US" smtClean="0"/>
              <a:t>‹#›</a:t>
            </a:fld>
            <a:endParaRPr lang="en-US" dirty="0"/>
          </a:p>
        </p:txBody>
      </p:sp>
      <p:sp>
        <p:nvSpPr>
          <p:cNvPr id="15" name="Footer Placeholder 3"/>
          <p:cNvSpPr>
            <a:spLocks noGrp="1"/>
          </p:cNvSpPr>
          <p:nvPr>
            <p:ph type="ftr" sz="quarter" idx="3"/>
          </p:nvPr>
        </p:nvSpPr>
        <p:spPr>
          <a:xfrm>
            <a:off x="455613" y="6575425"/>
            <a:ext cx="4060825" cy="128588"/>
          </a:xfrm>
          <a:prstGeom prst="rect">
            <a:avLst/>
          </a:prstGeom>
          <a:noFill/>
        </p:spPr>
        <p:txBody>
          <a:bodyPr wrap="square" lIns="0" anchor="ctr" anchorCtr="0">
            <a:noAutofit/>
          </a:bodyPr>
          <a:lstStyle>
            <a:lvl1pPr>
              <a:defRPr lang="en-AU" sz="900">
                <a:solidFill>
                  <a:schemeClr val="tx2"/>
                </a:solidFill>
                <a:latin typeface="+mn-lt"/>
              </a:defRPr>
            </a:lvl1pPr>
          </a:lstStyle>
          <a:p>
            <a:endParaRPr lang="en-US" dirty="0"/>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cxnSp>
        <p:nvCxnSpPr>
          <p:cNvPr id="7" name="Straight Connector 6"/>
          <p:cNvCxnSpPr/>
          <p:nvPr/>
        </p:nvCxnSpPr>
        <p:spPr>
          <a:xfrm>
            <a:off x="457994" y="1162050"/>
            <a:ext cx="8686006" cy="0"/>
          </a:xfrm>
          <a:prstGeom prst="line">
            <a:avLst/>
          </a:prstGeom>
          <a:ln w="12700">
            <a:solidFill>
              <a:srgbClr val="359B4C"/>
            </a:solidFill>
          </a:ln>
        </p:spPr>
        <p:style>
          <a:lnRef idx="1">
            <a:schemeClr val="accent1"/>
          </a:lnRef>
          <a:fillRef idx="0">
            <a:schemeClr val="accent1"/>
          </a:fillRef>
          <a:effectRef idx="0">
            <a:schemeClr val="accent1"/>
          </a:effectRef>
          <a:fontRef idx="minor">
            <a:schemeClr val="tx1"/>
          </a:fontRef>
        </p:style>
      </p:cxnSp>
      <p:sp>
        <p:nvSpPr>
          <p:cNvPr id="9" name="Title 3"/>
          <p:cNvSpPr>
            <a:spLocks noGrp="1"/>
          </p:cNvSpPr>
          <p:nvPr>
            <p:ph type="title" hasCustomPrompt="1"/>
          </p:nvPr>
        </p:nvSpPr>
        <p:spPr>
          <a:xfrm>
            <a:off x="452568" y="346334"/>
            <a:ext cx="8205261" cy="785553"/>
          </a:xfrm>
        </p:spPr>
        <p:txBody>
          <a:bodyPr/>
          <a:lstStyle>
            <a:lvl1pPr>
              <a:defRPr>
                <a:solidFill>
                  <a:schemeClr val="tx1"/>
                </a:solidFill>
              </a:defRPr>
            </a:lvl1pPr>
          </a:lstStyle>
          <a:p>
            <a:r>
              <a:rPr lang="en-US" dirty="0" smtClean="0"/>
              <a:t>Master Title Slide Headline</a:t>
            </a:r>
            <a:endParaRPr lang="en-CA" dirty="0"/>
          </a:p>
        </p:txBody>
      </p:sp>
      <p:sp>
        <p:nvSpPr>
          <p:cNvPr id="10" name="Slide Number Placeholder 4"/>
          <p:cNvSpPr>
            <a:spLocks noGrp="1"/>
          </p:cNvSpPr>
          <p:nvPr>
            <p:ph type="sldNum" sz="quarter" idx="4"/>
          </p:nvPr>
        </p:nvSpPr>
        <p:spPr>
          <a:xfrm>
            <a:off x="8140355" y="6575425"/>
            <a:ext cx="548033" cy="128588"/>
          </a:xfrm>
          <a:prstGeom prst="rect">
            <a:avLst/>
          </a:prstGeom>
        </p:spPr>
        <p:txBody>
          <a:bodyPr vert="horz" wrap="square" lIns="91440" tIns="45720" rIns="0" bIns="45720" numCol="1" anchor="ctr" anchorCtr="0" compatLnSpc="1">
            <a:prstTxWarp prst="textNoShape">
              <a:avLst/>
            </a:prstTxWarp>
            <a:noAutofit/>
          </a:bodyPr>
          <a:lstStyle>
            <a:lvl1pPr algn="r">
              <a:defRPr sz="900">
                <a:solidFill>
                  <a:schemeClr val="tx2"/>
                </a:solidFill>
                <a:latin typeface="+mn-lt"/>
              </a:defRPr>
            </a:lvl1pPr>
          </a:lstStyle>
          <a:p>
            <a:fld id="{C5607401-F80C-4C8C-813A-4FD4EFE42393}" type="slidenum">
              <a:rPr lang="en-US" smtClean="0"/>
              <a:t>‹#›</a:t>
            </a:fld>
            <a:endParaRPr lang="en-US" dirty="0"/>
          </a:p>
        </p:txBody>
      </p:sp>
      <p:sp>
        <p:nvSpPr>
          <p:cNvPr id="11" name="Footer Placeholder 3"/>
          <p:cNvSpPr>
            <a:spLocks noGrp="1"/>
          </p:cNvSpPr>
          <p:nvPr>
            <p:ph type="ftr" sz="quarter" idx="3"/>
          </p:nvPr>
        </p:nvSpPr>
        <p:spPr>
          <a:xfrm>
            <a:off x="455613" y="6575425"/>
            <a:ext cx="4060825" cy="128588"/>
          </a:xfrm>
          <a:prstGeom prst="rect">
            <a:avLst/>
          </a:prstGeom>
          <a:noFill/>
        </p:spPr>
        <p:txBody>
          <a:bodyPr wrap="square" lIns="0" anchor="ctr" anchorCtr="0">
            <a:noAutofit/>
          </a:bodyPr>
          <a:lstStyle>
            <a:lvl1pPr>
              <a:defRPr lang="en-AU" sz="900">
                <a:solidFill>
                  <a:schemeClr val="tx2"/>
                </a:solidFill>
                <a:latin typeface="+mn-lt"/>
              </a:defRPr>
            </a:lvl1pPr>
          </a:lstStyle>
          <a:p>
            <a:endParaRPr lang="en-US" dirty="0"/>
          </a:p>
        </p:txBody>
      </p:sp>
    </p:spTree>
    <p:extLst>
      <p:ext uri="{BB962C8B-B14F-4D97-AF65-F5344CB8AC3E}">
        <p14:creationId xmlns:p14="http://schemas.microsoft.com/office/powerpoint/2010/main" val="1954005971"/>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a:xfrm>
            <a:off x="8140355" y="6575425"/>
            <a:ext cx="548033" cy="128588"/>
          </a:xfrm>
          <a:prstGeom prst="rect">
            <a:avLst/>
          </a:prstGeom>
        </p:spPr>
        <p:txBody>
          <a:bodyPr vert="horz" wrap="square" lIns="91440" tIns="45720" rIns="0" bIns="45720" numCol="1" anchor="ctr" anchorCtr="0" compatLnSpc="1">
            <a:prstTxWarp prst="textNoShape">
              <a:avLst/>
            </a:prstTxWarp>
            <a:noAutofit/>
          </a:bodyPr>
          <a:lstStyle>
            <a:lvl1pPr algn="r">
              <a:defRPr sz="900">
                <a:solidFill>
                  <a:schemeClr val="tx2"/>
                </a:solidFill>
                <a:latin typeface="+mn-lt"/>
              </a:defRPr>
            </a:lvl1pPr>
          </a:lstStyle>
          <a:p>
            <a:fld id="{C5607401-F80C-4C8C-813A-4FD4EFE42393}" type="slidenum">
              <a:rPr lang="en-US" smtClean="0"/>
              <a:t>‹#›</a:t>
            </a:fld>
            <a:endParaRPr lang="en-US" dirty="0"/>
          </a:p>
        </p:txBody>
      </p:sp>
      <p:sp>
        <p:nvSpPr>
          <p:cNvPr id="6" name="Footer Placeholder 3"/>
          <p:cNvSpPr>
            <a:spLocks noGrp="1"/>
          </p:cNvSpPr>
          <p:nvPr>
            <p:ph type="ftr" sz="quarter" idx="3"/>
          </p:nvPr>
        </p:nvSpPr>
        <p:spPr>
          <a:xfrm>
            <a:off x="455613" y="6575425"/>
            <a:ext cx="4060825" cy="128588"/>
          </a:xfrm>
          <a:prstGeom prst="rect">
            <a:avLst/>
          </a:prstGeom>
          <a:noFill/>
        </p:spPr>
        <p:txBody>
          <a:bodyPr wrap="square" lIns="0" anchor="ctr" anchorCtr="0">
            <a:noAutofit/>
          </a:bodyPr>
          <a:lstStyle>
            <a:lvl1pPr>
              <a:defRPr lang="en-AU" sz="900">
                <a:solidFill>
                  <a:schemeClr val="tx2"/>
                </a:solidFill>
                <a:latin typeface="+mn-lt"/>
              </a:defRPr>
            </a:lvl1pPr>
          </a:lstStyle>
          <a:p>
            <a:endParaRPr lang="en-US" dirty="0"/>
          </a:p>
        </p:txBody>
      </p:sp>
    </p:spTree>
    <p:extLst>
      <p:ext uri="{BB962C8B-B14F-4D97-AF65-F5344CB8AC3E}">
        <p14:creationId xmlns:p14="http://schemas.microsoft.com/office/powerpoint/2010/main" val="3179293880"/>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D125D26-0EAE-440A-BFB6-879C409EC396}" type="datetime1">
              <a:rPr lang="en-GB" smtClean="0"/>
              <a:t>15/06/2015</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5607401-F80C-4C8C-813A-4FD4EFE42393}" type="slidenum">
              <a:rPr lang="en-US" smtClean="0"/>
              <a:t>‹#›</a:t>
            </a:fld>
            <a:endParaRPr lang="en-US" dirty="0"/>
          </a:p>
        </p:txBody>
      </p:sp>
    </p:spTree>
    <p:extLst>
      <p:ext uri="{BB962C8B-B14F-4D97-AF65-F5344CB8AC3E}">
        <p14:creationId xmlns:p14="http://schemas.microsoft.com/office/powerpoint/2010/main" val="365870994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Slide with White Signatur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4817149" y="3888744"/>
            <a:ext cx="4024312" cy="2598303"/>
          </a:xfrm>
        </p:spPr>
        <p:txBody>
          <a:bodyPr>
            <a:noAutofit/>
          </a:bodyPr>
          <a:lstStyle>
            <a:lvl1pPr marL="0" indent="0">
              <a:lnSpc>
                <a:spcPts val="2992"/>
              </a:lnSpc>
              <a:spcBef>
                <a:spcPts val="0"/>
              </a:spcBef>
              <a:spcAft>
                <a:spcPts val="0"/>
              </a:spcAft>
              <a:buNone/>
              <a:defRPr sz="2700" baseline="0">
                <a:solidFill>
                  <a:schemeClr val="tx1"/>
                </a:solidFill>
              </a:defRPr>
            </a:lvl1pPr>
            <a:lvl2pPr marL="0" indent="0">
              <a:lnSpc>
                <a:spcPct val="100000"/>
              </a:lnSpc>
              <a:spcAft>
                <a:spcPts val="0"/>
              </a:spcAft>
              <a:buNone/>
              <a:defRPr sz="1500">
                <a:solidFill>
                  <a:schemeClr val="bg1"/>
                </a:solidFill>
              </a:defRPr>
            </a:lvl2pPr>
            <a:lvl3pPr marL="359077" indent="0">
              <a:buNone/>
              <a:defRPr/>
            </a:lvl3pPr>
          </a:lstStyle>
          <a:p>
            <a:pPr lvl="0"/>
            <a:r>
              <a:rPr lang="en-US" dirty="0" smtClean="0"/>
              <a:t>Master Title Slide Headline</a:t>
            </a:r>
          </a:p>
        </p:txBody>
      </p:sp>
      <p:grpSp>
        <p:nvGrpSpPr>
          <p:cNvPr id="25" name="Group 24"/>
          <p:cNvGrpSpPr/>
          <p:nvPr/>
        </p:nvGrpSpPr>
        <p:grpSpPr>
          <a:xfrm>
            <a:off x="459320" y="378110"/>
            <a:ext cx="2183720" cy="635721"/>
            <a:chOff x="459320" y="378106"/>
            <a:chExt cx="2183719" cy="635721"/>
          </a:xfrm>
        </p:grpSpPr>
        <p:pic>
          <p:nvPicPr>
            <p:cNvPr id="10" name="Picture 9"/>
            <p:cNvPicPr>
              <a:picLocks noChangeAspect="1"/>
            </p:cNvPicPr>
            <p:nvPr/>
          </p:nvPicPr>
          <p:blipFill>
            <a:blip r:embed="rId2" cstate="email">
              <a:lum bright="-100000"/>
              <a:extLst>
                <a:ext uri="{28A0092B-C50C-407E-A947-70E740481C1C}">
                  <a14:useLocalDpi xmlns:a14="http://schemas.microsoft.com/office/drawing/2010/main" val="0"/>
                </a:ext>
              </a:extLst>
            </a:blip>
            <a:stretch>
              <a:fillRect/>
            </a:stretch>
          </p:blipFill>
          <p:spPr>
            <a:xfrm>
              <a:off x="459320" y="629031"/>
              <a:ext cx="2183719" cy="384796"/>
            </a:xfrm>
            <a:prstGeom prst="rect">
              <a:avLst/>
            </a:prstGeom>
          </p:spPr>
        </p:pic>
        <p:sp>
          <p:nvSpPr>
            <p:cNvPr id="11" name="Freeform 10"/>
            <p:cNvSpPr/>
            <p:nvPr/>
          </p:nvSpPr>
          <p:spPr>
            <a:xfrm>
              <a:off x="1741785" y="378106"/>
              <a:ext cx="210221" cy="21510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66AA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01581"/>
              <a:endParaRPr lang="en-CA" sz="1400" dirty="0">
                <a:solidFill>
                  <a:prstClr val="white"/>
                </a:solidFill>
              </a:endParaRPr>
            </a:p>
          </p:txBody>
        </p:sp>
      </p:grpSp>
      <p:pic>
        <p:nvPicPr>
          <p:cNvPr id="18" name="Picture 17" descr="ACC_Greater_Than_Lockup_black_GrssGrn.png"/>
          <p:cNvPicPr>
            <a:picLocks noChangeAspect="1"/>
          </p:cNvPicPr>
          <p:nvPr/>
        </p:nvPicPr>
        <p:blipFill>
          <a:blip r:embed="rId3" cstate="email"/>
          <a:stretch>
            <a:fillRect/>
          </a:stretch>
        </p:blipFill>
        <p:spPr>
          <a:xfrm>
            <a:off x="5701705" y="1613149"/>
            <a:ext cx="3074394" cy="2069835"/>
          </a:xfrm>
          <a:prstGeom prst="rect">
            <a:avLst/>
          </a:prstGeom>
        </p:spPr>
      </p:pic>
      <p:cxnSp>
        <p:nvCxnSpPr>
          <p:cNvPr id="23" name="Straight Connector 22"/>
          <p:cNvCxnSpPr/>
          <p:nvPr/>
        </p:nvCxnSpPr>
        <p:spPr>
          <a:xfrm>
            <a:off x="457200" y="1159234"/>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descr="DO505857D03_Flat.jpg"/>
          <p:cNvPicPr>
            <a:picLocks noChangeAspect="1"/>
          </p:cNvPicPr>
          <p:nvPr/>
        </p:nvPicPr>
        <p:blipFill rotWithShape="1">
          <a:blip r:embed="rId4" cstate="print"/>
          <a:srcRect r="49275" b="41643"/>
          <a:stretch/>
        </p:blipFill>
        <p:spPr>
          <a:xfrm>
            <a:off x="15938" y="1185739"/>
            <a:ext cx="4281472" cy="4002157"/>
          </a:xfrm>
          <a:prstGeom prst="rect">
            <a:avLst/>
          </a:prstGeom>
        </p:spPr>
      </p:pic>
      <p:pic>
        <p:nvPicPr>
          <p:cNvPr id="13" name="Picture 8" descr="logo white"/>
          <p:cNvPicPr>
            <a:picLocks noChangeAspect="1" noChangeArrowheads="1"/>
          </p:cNvPicPr>
          <p:nvPr/>
        </p:nvPicPr>
        <p:blipFill>
          <a:blip r:embed="rId5" cstate="print">
            <a:clrChange>
              <a:clrFrom>
                <a:srgbClr val="FFFFFF"/>
              </a:clrFrom>
              <a:clrTo>
                <a:srgbClr val="FFFFFF">
                  <a:alpha val="0"/>
                </a:srgbClr>
              </a:clrTo>
            </a:clrChange>
          </a:blip>
          <a:srcRect t="7272" r="23984" b="16364"/>
          <a:stretch>
            <a:fillRect/>
          </a:stretch>
        </p:blipFill>
        <p:spPr bwMode="auto">
          <a:xfrm>
            <a:off x="7619573" y="280398"/>
            <a:ext cx="1390537" cy="903288"/>
          </a:xfrm>
          <a:prstGeom prst="rect">
            <a:avLst/>
          </a:prstGeom>
          <a:noFill/>
          <a:ln w="9525">
            <a:noFill/>
            <a:miter lim="800000"/>
            <a:headEnd/>
            <a:tailEnd/>
          </a:ln>
        </p:spPr>
      </p:pic>
    </p:spTree>
    <p:extLst>
      <p:ext uri="{BB962C8B-B14F-4D97-AF65-F5344CB8AC3E}">
        <p14:creationId xmlns:p14="http://schemas.microsoft.com/office/powerpoint/2010/main" val="1946398359"/>
      </p:ext>
    </p:extLst>
  </p:cSld>
  <p:clrMapOvr>
    <a:masterClrMapping/>
  </p:clrMapOvr>
  <p:timing>
    <p:tnLst>
      <p:par>
        <p:cTn id="1" dur="indefinite" restart="never" nodeType="tmRoot"/>
      </p:par>
    </p:tnLst>
  </p:timing>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a:buClr>
                <a:srgbClr val="FF0000"/>
              </a:buClr>
              <a:defRPr/>
            </a:lvl1pPr>
            <a:lvl2pPr>
              <a:buClr>
                <a:srgbClr val="FF0000"/>
              </a:buClr>
              <a:defRPr/>
            </a:lvl2pPr>
            <a:lvl3pPr>
              <a:buClr>
                <a:srgbClr val="FF0000"/>
              </a:buClr>
              <a:defRPr/>
            </a:lvl3pPr>
            <a:lvl4pPr>
              <a:buClr>
                <a:srgbClr val="FF0000"/>
              </a:buClr>
              <a:defRPr/>
            </a:lvl4pPr>
            <a:lvl5pPr>
              <a:buClr>
                <a:srgbClr val="FF0000"/>
              </a:buClr>
              <a:defRPr/>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p:nvCxnSpPr>
        <p:spPr>
          <a:xfrm>
            <a:off x="457995" y="1162050"/>
            <a:ext cx="8686006" cy="0"/>
          </a:xfrm>
          <a:prstGeom prst="line">
            <a:avLst/>
          </a:prstGeom>
          <a:ln w="12700">
            <a:solidFill>
              <a:srgbClr val="66AA44"/>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44503" y="6572252"/>
            <a:ext cx="2573227" cy="178565"/>
          </a:xfrm>
          <a:prstGeom prst="rect">
            <a:avLst/>
          </a:prstGeom>
          <a:noFill/>
        </p:spPr>
        <p:txBody>
          <a:bodyPr wrap="square" lIns="0" tIns="35079" rIns="70158" bIns="35079">
            <a:spAutoFit/>
          </a:bodyPr>
          <a:lstStyle/>
          <a:p>
            <a:pPr algn="ctr" defTabSz="701581">
              <a:defRPr/>
            </a:pPr>
            <a:r>
              <a:rPr lang="en-US" sz="700" dirty="0">
                <a:solidFill>
                  <a:srgbClr val="7F7F7F"/>
                </a:solidFill>
                <a:cs typeface="Arial" pitchFamily="34" charset="0"/>
              </a:rPr>
              <a:t>Copyright © </a:t>
            </a:r>
            <a:r>
              <a:rPr lang="en-US" sz="700" dirty="0" smtClean="0">
                <a:solidFill>
                  <a:srgbClr val="7F7F7F"/>
                </a:solidFill>
                <a:cs typeface="Arial" pitchFamily="34" charset="0"/>
              </a:rPr>
              <a:t>2013 </a:t>
            </a:r>
            <a:r>
              <a:rPr lang="en-US" sz="700" dirty="0">
                <a:solidFill>
                  <a:srgbClr val="7F7F7F"/>
                </a:solidFill>
                <a:cs typeface="Arial" pitchFamily="34" charset="0"/>
              </a:rPr>
              <a:t>Accenture  All rights reserved.</a:t>
            </a:r>
          </a:p>
        </p:txBody>
      </p:sp>
      <p:sp>
        <p:nvSpPr>
          <p:cNvPr id="4" name="Title 3"/>
          <p:cNvSpPr>
            <a:spLocks noGrp="1"/>
          </p:cNvSpPr>
          <p:nvPr>
            <p:ph type="title" hasCustomPrompt="1"/>
          </p:nvPr>
        </p:nvSpPr>
        <p:spPr>
          <a:xfrm>
            <a:off x="461037" y="170125"/>
            <a:ext cx="7295598" cy="785553"/>
          </a:xfrm>
        </p:spPr>
        <p:txBody>
          <a:bodyPr>
            <a:normAutofit/>
          </a:bodyPr>
          <a:lstStyle>
            <a:lvl1pPr>
              <a:defRPr sz="2400" b="0"/>
            </a:lvl1pPr>
          </a:lstStyle>
          <a:p>
            <a:r>
              <a:rPr lang="en-US" dirty="0" smtClean="0"/>
              <a:t>Master Title Slide Headline</a:t>
            </a:r>
            <a:endParaRPr lang="en-CA" dirty="0"/>
          </a:p>
        </p:txBody>
      </p:sp>
      <p:sp>
        <p:nvSpPr>
          <p:cNvPr id="8" name="TextBox 7"/>
          <p:cNvSpPr txBox="1"/>
          <p:nvPr/>
        </p:nvSpPr>
        <p:spPr>
          <a:xfrm>
            <a:off x="8144698" y="6562941"/>
            <a:ext cx="536400" cy="244800"/>
          </a:xfrm>
          <a:prstGeom prst="rect">
            <a:avLst/>
          </a:prstGeom>
          <a:noFill/>
        </p:spPr>
        <p:txBody>
          <a:bodyPr wrap="square" lIns="0" tIns="0" rIns="0" bIns="0" rtlCol="0" anchor="ctr" anchorCtr="0">
            <a:noAutofit/>
          </a:bodyPr>
          <a:lstStyle/>
          <a:p>
            <a:pPr algn="r" defTabSz="701581"/>
            <a:fld id="{597A8DCA-8F96-49CD-B4D5-7AC92F955860}" type="slidenum">
              <a:rPr lang="en-CA" sz="700" smtClean="0">
                <a:solidFill>
                  <a:srgbClr val="7F7F7F"/>
                </a:solidFill>
                <a:cs typeface="Arial" pitchFamily="34" charset="0"/>
              </a:rPr>
              <a:pPr algn="r" defTabSz="701581"/>
              <a:t>‹#›</a:t>
            </a:fld>
            <a:endParaRPr lang="en-CA" sz="700" dirty="0">
              <a:solidFill>
                <a:srgbClr val="7F7F7F"/>
              </a:solidFill>
              <a:cs typeface="Arial" pitchFamily="34" charset="0"/>
            </a:endParaRPr>
          </a:p>
        </p:txBody>
      </p:sp>
      <p:pic>
        <p:nvPicPr>
          <p:cNvPr id="11" name="Picture 10" descr="DO505857D03_Flat.jpg"/>
          <p:cNvPicPr>
            <a:picLocks noChangeAspect="1"/>
          </p:cNvPicPr>
          <p:nvPr/>
        </p:nvPicPr>
        <p:blipFill rotWithShape="1">
          <a:blip r:embed="rId2" cstate="print"/>
          <a:srcRect r="55862" b="44598"/>
          <a:stretch/>
        </p:blipFill>
        <p:spPr>
          <a:xfrm>
            <a:off x="8004677" y="20260"/>
            <a:ext cx="1119559" cy="1141791"/>
          </a:xfrm>
          <a:prstGeom prst="rect">
            <a:avLst/>
          </a:prstGeom>
        </p:spPr>
      </p:pic>
    </p:spTree>
    <p:extLst>
      <p:ext uri="{BB962C8B-B14F-4D97-AF65-F5344CB8AC3E}">
        <p14:creationId xmlns:p14="http://schemas.microsoft.com/office/powerpoint/2010/main" val="3326497979"/>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920"/>
              </a:spcBef>
              <a:spcAft>
                <a:spcPts val="0"/>
              </a:spcAft>
              <a:buNone/>
              <a:defRPr sz="1800" b="1">
                <a:solidFill>
                  <a:srgbClr val="66AA44"/>
                </a:solidFill>
              </a:defRPr>
            </a:lvl1pPr>
            <a:lvl2pPr marL="177832" indent="-177832">
              <a:spcBef>
                <a:spcPts val="479"/>
              </a:spcBef>
              <a:buClr>
                <a:srgbClr val="FF0000"/>
              </a:buClr>
              <a:buFont typeface="Arial" pitchFamily="34" charset="0"/>
              <a:buChar char="•"/>
              <a:defRPr/>
            </a:lvl2pPr>
            <a:lvl3pPr marL="350791" indent="-177832">
              <a:buClr>
                <a:srgbClr val="FF0000"/>
              </a:buClr>
              <a:buFont typeface="Arial" pitchFamily="34" charset="0"/>
              <a:buChar char="–"/>
              <a:defRPr/>
            </a:lvl3pPr>
            <a:lvl4pPr marL="528622" indent="-172959">
              <a:buClr>
                <a:srgbClr val="FF0000"/>
              </a:buClr>
              <a:buFont typeface="Arial" pitchFamily="34" charset="0"/>
              <a:buChar char="•"/>
              <a:defRPr/>
            </a:lvl4pPr>
            <a:lvl5pPr marL="701581" indent="-172959">
              <a:buClr>
                <a:srgbClr val="FF0000"/>
              </a:buClr>
              <a:buFont typeface="Arial" pitchFamily="34" charset="0"/>
              <a:buChar char="–"/>
              <a:tabLst/>
              <a:defRPr/>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7" name="TextBox 6"/>
          <p:cNvSpPr txBox="1"/>
          <p:nvPr/>
        </p:nvSpPr>
        <p:spPr>
          <a:xfrm>
            <a:off x="444503" y="6572252"/>
            <a:ext cx="2573227" cy="178565"/>
          </a:xfrm>
          <a:prstGeom prst="rect">
            <a:avLst/>
          </a:prstGeom>
          <a:noFill/>
        </p:spPr>
        <p:txBody>
          <a:bodyPr wrap="square" lIns="0" tIns="35079" rIns="70158" bIns="35079">
            <a:spAutoFit/>
          </a:bodyPr>
          <a:lstStyle/>
          <a:p>
            <a:pPr algn="ctr" defTabSz="701581">
              <a:defRPr/>
            </a:pPr>
            <a:r>
              <a:rPr lang="en-US" sz="700" dirty="0">
                <a:solidFill>
                  <a:srgbClr val="7F7F7F"/>
                </a:solidFill>
                <a:cs typeface="Arial" pitchFamily="34" charset="0"/>
              </a:rPr>
              <a:t>Copyright © </a:t>
            </a:r>
            <a:r>
              <a:rPr lang="en-US" sz="700" dirty="0" smtClean="0">
                <a:solidFill>
                  <a:srgbClr val="7F7F7F"/>
                </a:solidFill>
                <a:cs typeface="Arial" pitchFamily="34" charset="0"/>
              </a:rPr>
              <a:t>2013 </a:t>
            </a:r>
            <a:r>
              <a:rPr lang="en-US" sz="700" dirty="0">
                <a:solidFill>
                  <a:srgbClr val="7F7F7F"/>
                </a:solidFill>
                <a:cs typeface="Arial" pitchFamily="34" charset="0"/>
              </a:rPr>
              <a:t>Accenture  All rights reserved.</a:t>
            </a:r>
          </a:p>
        </p:txBody>
      </p:sp>
      <p:cxnSp>
        <p:nvCxnSpPr>
          <p:cNvPr id="8" name="Straight Connector 7"/>
          <p:cNvCxnSpPr/>
          <p:nvPr/>
        </p:nvCxnSpPr>
        <p:spPr>
          <a:xfrm>
            <a:off x="457995" y="1162050"/>
            <a:ext cx="8686006" cy="0"/>
          </a:xfrm>
          <a:prstGeom prst="line">
            <a:avLst/>
          </a:prstGeom>
          <a:ln w="12700">
            <a:solidFill>
              <a:srgbClr val="66AA44"/>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a:xfrm>
            <a:off x="461037" y="170125"/>
            <a:ext cx="7368362" cy="785553"/>
          </a:xfrm>
        </p:spPr>
        <p:txBody>
          <a:bodyPr>
            <a:normAutofit/>
          </a:bodyPr>
          <a:lstStyle>
            <a:lvl1pPr>
              <a:defRPr sz="2400" b="0"/>
            </a:lvl1pPr>
          </a:lstStyle>
          <a:p>
            <a:r>
              <a:rPr lang="en-US" dirty="0" smtClean="0"/>
              <a:t>Master Title Slide Headline</a:t>
            </a:r>
            <a:endParaRPr lang="en-CA" dirty="0"/>
          </a:p>
        </p:txBody>
      </p:sp>
      <p:sp>
        <p:nvSpPr>
          <p:cNvPr id="9" name="TextBox 8"/>
          <p:cNvSpPr txBox="1"/>
          <p:nvPr/>
        </p:nvSpPr>
        <p:spPr>
          <a:xfrm>
            <a:off x="8144698" y="6562941"/>
            <a:ext cx="536400" cy="244800"/>
          </a:xfrm>
          <a:prstGeom prst="rect">
            <a:avLst/>
          </a:prstGeom>
          <a:noFill/>
        </p:spPr>
        <p:txBody>
          <a:bodyPr wrap="square" lIns="0" tIns="0" rIns="0" bIns="0" rtlCol="0" anchor="ctr" anchorCtr="0">
            <a:noAutofit/>
          </a:bodyPr>
          <a:lstStyle/>
          <a:p>
            <a:pPr algn="r" defTabSz="701581"/>
            <a:fld id="{597A8DCA-8F96-49CD-B4D5-7AC92F955860}" type="slidenum">
              <a:rPr lang="en-CA" sz="700" smtClean="0">
                <a:solidFill>
                  <a:srgbClr val="7F7F7F"/>
                </a:solidFill>
                <a:cs typeface="Arial" pitchFamily="34" charset="0"/>
              </a:rPr>
              <a:pPr algn="r" defTabSz="701581"/>
              <a:t>‹#›</a:t>
            </a:fld>
            <a:endParaRPr lang="en-CA" sz="700" dirty="0">
              <a:solidFill>
                <a:srgbClr val="7F7F7F"/>
              </a:solidFill>
              <a:cs typeface="Arial" pitchFamily="34" charset="0"/>
            </a:endParaRPr>
          </a:p>
        </p:txBody>
      </p:sp>
      <p:pic>
        <p:nvPicPr>
          <p:cNvPr id="12" name="Picture 11" descr="DO505857D03_Flat.jpg"/>
          <p:cNvPicPr>
            <a:picLocks noChangeAspect="1"/>
          </p:cNvPicPr>
          <p:nvPr/>
        </p:nvPicPr>
        <p:blipFill rotWithShape="1">
          <a:blip r:embed="rId2" cstate="print"/>
          <a:srcRect r="55862" b="44598"/>
          <a:stretch/>
        </p:blipFill>
        <p:spPr>
          <a:xfrm>
            <a:off x="8004677" y="20260"/>
            <a:ext cx="1119559" cy="1141791"/>
          </a:xfrm>
          <a:prstGeom prst="rect">
            <a:avLst/>
          </a:prstGeom>
        </p:spPr>
      </p:pic>
    </p:spTree>
    <p:extLst>
      <p:ext uri="{BB962C8B-B14F-4D97-AF65-F5344CB8AC3E}">
        <p14:creationId xmlns:p14="http://schemas.microsoft.com/office/powerpoint/2010/main" val="772737629"/>
      </p:ext>
    </p:extLst>
  </p:cSld>
  <p:clrMapOvr>
    <a:masterClrMapping/>
  </p:clrMapOvr>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134EA0F8-34B6-4A50-A4C9-1BB440A12A22}" type="datetime1">
              <a:rPr lang="en-GB" smtClean="0"/>
              <a:t>15/06/2015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5525F15-ED40-44C3-8B0D-733E900C62F3}" type="slidenum">
              <a:rPr lang="en-GB" smtClean="0"/>
              <a:t>‹#›</a:t>
            </a:fld>
            <a:endParaRPr lang="en-GB"/>
          </a:p>
        </p:txBody>
      </p:sp>
    </p:spTree>
    <p:extLst>
      <p:ext uri="{BB962C8B-B14F-4D97-AF65-F5344CB8AC3E}">
        <p14:creationId xmlns:p14="http://schemas.microsoft.com/office/powerpoint/2010/main" val="71908787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3" y="1381126"/>
            <a:ext cx="4025900" cy="4824414"/>
          </a:xfrm>
        </p:spPr>
        <p:txBody>
          <a:bodyPr>
            <a:normAutofit/>
          </a:bodyPr>
          <a:lstStyle>
            <a:lvl1pPr>
              <a:buClr>
                <a:srgbClr val="FF0000"/>
              </a:buClr>
              <a:defRPr sz="1500"/>
            </a:lvl1pPr>
            <a:lvl2pPr>
              <a:buClr>
                <a:srgbClr val="FF0000"/>
              </a:buClr>
              <a:defRPr sz="1400"/>
            </a:lvl2pPr>
            <a:lvl3pPr>
              <a:buClr>
                <a:srgbClr val="FF0000"/>
              </a:buClr>
              <a:defRPr sz="1200"/>
            </a:lvl3pPr>
            <a:lvl4pPr>
              <a:buClr>
                <a:srgbClr val="FF0000"/>
              </a:buClr>
              <a:defRPr sz="1100"/>
            </a:lvl4pPr>
            <a:lvl5pPr>
              <a:buClr>
                <a:srgbClr val="FF0000"/>
              </a:buClr>
              <a:defRPr sz="9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9" name="Content Placeholder 9"/>
          <p:cNvSpPr>
            <a:spLocks noGrp="1"/>
          </p:cNvSpPr>
          <p:nvPr>
            <p:ph sz="quarter" idx="13" hasCustomPrompt="1"/>
          </p:nvPr>
        </p:nvSpPr>
        <p:spPr>
          <a:xfrm>
            <a:off x="4659316" y="1381126"/>
            <a:ext cx="4025900" cy="4824414"/>
          </a:xfrm>
        </p:spPr>
        <p:txBody>
          <a:bodyPr>
            <a:normAutofit/>
          </a:bodyPr>
          <a:lstStyle>
            <a:lvl1pPr>
              <a:buClr>
                <a:srgbClr val="FF0000"/>
              </a:buClr>
              <a:defRPr sz="1500"/>
            </a:lvl1pPr>
            <a:lvl2pPr>
              <a:buClr>
                <a:srgbClr val="FF0000"/>
              </a:buClr>
              <a:defRPr sz="1400"/>
            </a:lvl2pPr>
            <a:lvl3pPr>
              <a:buClr>
                <a:srgbClr val="FF0000"/>
              </a:buClr>
              <a:defRPr sz="1200"/>
            </a:lvl3pPr>
            <a:lvl4pPr>
              <a:buClr>
                <a:srgbClr val="FF0000"/>
              </a:buClr>
              <a:defRPr sz="1100"/>
            </a:lvl4pPr>
            <a:lvl5pPr>
              <a:buClr>
                <a:srgbClr val="FF0000"/>
              </a:buClr>
              <a:defRPr sz="900"/>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7" name="TextBox 6"/>
          <p:cNvSpPr txBox="1"/>
          <p:nvPr/>
        </p:nvSpPr>
        <p:spPr>
          <a:xfrm>
            <a:off x="444503" y="6572252"/>
            <a:ext cx="2573227" cy="178565"/>
          </a:xfrm>
          <a:prstGeom prst="rect">
            <a:avLst/>
          </a:prstGeom>
          <a:noFill/>
        </p:spPr>
        <p:txBody>
          <a:bodyPr wrap="square" lIns="0" tIns="35079" rIns="70158" bIns="35079">
            <a:spAutoFit/>
          </a:bodyPr>
          <a:lstStyle/>
          <a:p>
            <a:pPr algn="ctr" defTabSz="701581">
              <a:defRPr/>
            </a:pPr>
            <a:r>
              <a:rPr lang="en-US" sz="700" dirty="0">
                <a:solidFill>
                  <a:srgbClr val="7F7F7F"/>
                </a:solidFill>
                <a:cs typeface="Arial" pitchFamily="34" charset="0"/>
              </a:rPr>
              <a:t>Copyright © </a:t>
            </a:r>
            <a:r>
              <a:rPr lang="en-US" sz="700" dirty="0" smtClean="0">
                <a:solidFill>
                  <a:srgbClr val="7F7F7F"/>
                </a:solidFill>
                <a:cs typeface="Arial" pitchFamily="34" charset="0"/>
              </a:rPr>
              <a:t>2013 </a:t>
            </a:r>
            <a:r>
              <a:rPr lang="en-US" sz="700" dirty="0">
                <a:solidFill>
                  <a:srgbClr val="7F7F7F"/>
                </a:solidFill>
                <a:cs typeface="Arial" pitchFamily="34" charset="0"/>
              </a:rPr>
              <a:t>Accenture  All rights reserved.</a:t>
            </a:r>
          </a:p>
        </p:txBody>
      </p:sp>
      <p:sp>
        <p:nvSpPr>
          <p:cNvPr id="3" name="Title 2"/>
          <p:cNvSpPr>
            <a:spLocks noGrp="1"/>
          </p:cNvSpPr>
          <p:nvPr>
            <p:ph type="title" hasCustomPrompt="1"/>
          </p:nvPr>
        </p:nvSpPr>
        <p:spPr>
          <a:xfrm>
            <a:off x="461037" y="170125"/>
            <a:ext cx="7382915" cy="785553"/>
          </a:xfrm>
        </p:spPr>
        <p:txBody>
          <a:bodyPr>
            <a:normAutofit/>
          </a:bodyPr>
          <a:lstStyle>
            <a:lvl1pPr>
              <a:defRPr sz="2400" b="0"/>
            </a:lvl1pPr>
          </a:lstStyle>
          <a:p>
            <a:r>
              <a:rPr lang="en-US" dirty="0" smtClean="0"/>
              <a:t>Master Title Slide Headline</a:t>
            </a:r>
            <a:endParaRPr lang="en-CA" dirty="0"/>
          </a:p>
        </p:txBody>
      </p:sp>
      <p:sp>
        <p:nvSpPr>
          <p:cNvPr id="8" name="TextBox 7"/>
          <p:cNvSpPr txBox="1"/>
          <p:nvPr/>
        </p:nvSpPr>
        <p:spPr>
          <a:xfrm>
            <a:off x="8144698" y="6562941"/>
            <a:ext cx="536400" cy="244800"/>
          </a:xfrm>
          <a:prstGeom prst="rect">
            <a:avLst/>
          </a:prstGeom>
          <a:noFill/>
        </p:spPr>
        <p:txBody>
          <a:bodyPr wrap="square" lIns="0" tIns="0" rIns="0" bIns="0" rtlCol="0" anchor="ctr" anchorCtr="0">
            <a:noAutofit/>
          </a:bodyPr>
          <a:lstStyle/>
          <a:p>
            <a:pPr algn="r" defTabSz="701581"/>
            <a:fld id="{597A8DCA-8F96-49CD-B4D5-7AC92F955860}" type="slidenum">
              <a:rPr lang="en-CA" sz="700" smtClean="0">
                <a:solidFill>
                  <a:srgbClr val="7F7F7F"/>
                </a:solidFill>
                <a:cs typeface="Arial" pitchFamily="34" charset="0"/>
              </a:rPr>
              <a:pPr algn="r" defTabSz="701581"/>
              <a:t>‹#›</a:t>
            </a:fld>
            <a:endParaRPr lang="en-CA" sz="700" dirty="0">
              <a:solidFill>
                <a:srgbClr val="7F7F7F"/>
              </a:solidFill>
              <a:cs typeface="Arial" pitchFamily="34" charset="0"/>
            </a:endParaRPr>
          </a:p>
        </p:txBody>
      </p:sp>
      <p:cxnSp>
        <p:nvCxnSpPr>
          <p:cNvPr id="12" name="Straight Connector 11"/>
          <p:cNvCxnSpPr/>
          <p:nvPr/>
        </p:nvCxnSpPr>
        <p:spPr>
          <a:xfrm>
            <a:off x="457995" y="1162050"/>
            <a:ext cx="8686006" cy="0"/>
          </a:xfrm>
          <a:prstGeom prst="line">
            <a:avLst/>
          </a:prstGeom>
          <a:ln w="12700">
            <a:solidFill>
              <a:srgbClr val="66AA44"/>
            </a:solidFill>
          </a:ln>
        </p:spPr>
        <p:style>
          <a:lnRef idx="1">
            <a:schemeClr val="accent1"/>
          </a:lnRef>
          <a:fillRef idx="0">
            <a:schemeClr val="accent1"/>
          </a:fillRef>
          <a:effectRef idx="0">
            <a:schemeClr val="accent1"/>
          </a:effectRef>
          <a:fontRef idx="minor">
            <a:schemeClr val="tx1"/>
          </a:fontRef>
        </p:style>
      </p:cxnSp>
      <p:pic>
        <p:nvPicPr>
          <p:cNvPr id="13" name="Picture 12" descr="DO505857D03_Flat.jpg"/>
          <p:cNvPicPr>
            <a:picLocks noChangeAspect="1"/>
          </p:cNvPicPr>
          <p:nvPr/>
        </p:nvPicPr>
        <p:blipFill rotWithShape="1">
          <a:blip r:embed="rId2" cstate="print"/>
          <a:srcRect r="55862" b="44598"/>
          <a:stretch/>
        </p:blipFill>
        <p:spPr>
          <a:xfrm>
            <a:off x="8004677" y="20260"/>
            <a:ext cx="1119559" cy="1141791"/>
          </a:xfrm>
          <a:prstGeom prst="rect">
            <a:avLst/>
          </a:prstGeom>
        </p:spPr>
      </p:pic>
    </p:spTree>
    <p:extLst>
      <p:ext uri="{BB962C8B-B14F-4D97-AF65-F5344CB8AC3E}">
        <p14:creationId xmlns:p14="http://schemas.microsoft.com/office/powerpoint/2010/main" val="3063073232"/>
      </p:ext>
    </p:extLst>
  </p:cSld>
  <p:clrMapOvr>
    <a:masterClrMapping/>
  </p:clrMapOvr>
  <p:timing>
    <p:tnLst>
      <p:par>
        <p:cTn id="1" dur="indefinite" restart="never" nodeType="tmRoot"/>
      </p:par>
    </p:tnLst>
  </p:timing>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Divider Slide ">
    <p:spTree>
      <p:nvGrpSpPr>
        <p:cNvPr id="1" name=""/>
        <p:cNvGrpSpPr/>
        <p:nvPr/>
      </p:nvGrpSpPr>
      <p:grpSpPr>
        <a:xfrm>
          <a:off x="0" y="0"/>
          <a:ext cx="0" cy="0"/>
          <a:chOff x="0" y="0"/>
          <a:chExt cx="0" cy="0"/>
        </a:xfrm>
      </p:grpSpPr>
      <p:sp>
        <p:nvSpPr>
          <p:cNvPr id="4" name="Rectangle 3"/>
          <p:cNvSpPr/>
          <p:nvPr/>
        </p:nvSpPr>
        <p:spPr>
          <a:xfrm>
            <a:off x="0" y="0"/>
            <a:ext cx="9296400" cy="7023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70158" tIns="35079" rIns="70158" bIns="35079" rtlCol="0" anchor="ctr"/>
          <a:lstStyle/>
          <a:p>
            <a:pPr algn="ctr" defTabSz="701581"/>
            <a:endParaRPr lang="en-US" sz="1400" dirty="0">
              <a:solidFill>
                <a:prstClr val="white"/>
              </a:solidFill>
            </a:endParaRPr>
          </a:p>
        </p:txBody>
      </p:sp>
      <p:sp>
        <p:nvSpPr>
          <p:cNvPr id="6" name="Text Placeholder 8"/>
          <p:cNvSpPr>
            <a:spLocks noGrp="1"/>
          </p:cNvSpPr>
          <p:nvPr>
            <p:ph type="body" sz="quarter" idx="10" hasCustomPrompt="1"/>
          </p:nvPr>
        </p:nvSpPr>
        <p:spPr>
          <a:xfrm>
            <a:off x="457200" y="3910061"/>
            <a:ext cx="8228014" cy="2622222"/>
          </a:xfrm>
        </p:spPr>
        <p:txBody>
          <a:bodyPr lIns="0" rIns="0" anchor="b" anchorCtr="0">
            <a:noAutofit/>
          </a:bodyPr>
          <a:lstStyle>
            <a:lvl1pPr marL="0" indent="0" algn="l">
              <a:lnSpc>
                <a:spcPts val="2992"/>
              </a:lnSpc>
              <a:spcBef>
                <a:spcPts val="0"/>
              </a:spcBef>
              <a:spcAft>
                <a:spcPts val="0"/>
              </a:spcAft>
              <a:buNone/>
              <a:defRPr sz="3100" b="0" baseline="0">
                <a:solidFill>
                  <a:schemeClr val="bg1"/>
                </a:solidFill>
              </a:defRPr>
            </a:lvl1pPr>
            <a:lvl2pPr marL="0" indent="0">
              <a:lnSpc>
                <a:spcPct val="100000"/>
              </a:lnSpc>
              <a:spcAft>
                <a:spcPts val="0"/>
              </a:spcAft>
              <a:buNone/>
              <a:defRPr sz="1500">
                <a:solidFill>
                  <a:schemeClr val="bg1"/>
                </a:solidFill>
              </a:defRPr>
            </a:lvl2pPr>
            <a:lvl3pPr marL="359077" indent="0">
              <a:buNone/>
              <a:defRPr/>
            </a:lvl3pPr>
          </a:lstStyle>
          <a:p>
            <a:pPr lvl="0"/>
            <a:r>
              <a:rPr lang="en-US" dirty="0" smtClean="0"/>
              <a:t>Master Divider Slide Headline</a:t>
            </a:r>
          </a:p>
        </p:txBody>
      </p:sp>
    </p:spTree>
    <p:extLst>
      <p:ext uri="{BB962C8B-B14F-4D97-AF65-F5344CB8AC3E}">
        <p14:creationId xmlns:p14="http://schemas.microsoft.com/office/powerpoint/2010/main" val="572038132"/>
      </p:ext>
    </p:extLst>
  </p:cSld>
  <p:clrMapOvr>
    <a:masterClrMapping/>
  </p:clrMapOvr>
  <p:timing>
    <p:tnLst>
      <p:par>
        <p:cTn id="1" dur="indefinite" restart="never" nodeType="tmRoot"/>
      </p:par>
    </p:tnLst>
  </p:timing>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5" name="TextBox 4"/>
          <p:cNvSpPr txBox="1"/>
          <p:nvPr/>
        </p:nvSpPr>
        <p:spPr>
          <a:xfrm>
            <a:off x="444503" y="6572252"/>
            <a:ext cx="2573227" cy="178565"/>
          </a:xfrm>
          <a:prstGeom prst="rect">
            <a:avLst/>
          </a:prstGeom>
          <a:noFill/>
        </p:spPr>
        <p:txBody>
          <a:bodyPr wrap="square" lIns="0" tIns="35079" rIns="70158" bIns="35079">
            <a:spAutoFit/>
          </a:bodyPr>
          <a:lstStyle/>
          <a:p>
            <a:pPr algn="ctr" defTabSz="701581">
              <a:defRPr/>
            </a:pPr>
            <a:r>
              <a:rPr lang="en-US" sz="700" dirty="0">
                <a:solidFill>
                  <a:srgbClr val="7F7F7F"/>
                </a:solidFill>
                <a:cs typeface="Arial" pitchFamily="34" charset="0"/>
              </a:rPr>
              <a:t>Copyright © </a:t>
            </a:r>
            <a:r>
              <a:rPr lang="en-US" sz="700" dirty="0" smtClean="0">
                <a:solidFill>
                  <a:srgbClr val="7F7F7F"/>
                </a:solidFill>
                <a:cs typeface="Arial" pitchFamily="34" charset="0"/>
              </a:rPr>
              <a:t>2013 </a:t>
            </a:r>
            <a:r>
              <a:rPr lang="en-US" sz="700" dirty="0">
                <a:solidFill>
                  <a:srgbClr val="7F7F7F"/>
                </a:solidFill>
                <a:cs typeface="Arial" pitchFamily="34" charset="0"/>
              </a:rPr>
              <a:t>Accenture  All rights reserved.</a:t>
            </a:r>
          </a:p>
        </p:txBody>
      </p:sp>
      <p:cxnSp>
        <p:nvCxnSpPr>
          <p:cNvPr id="7" name="Straight Connector 6"/>
          <p:cNvCxnSpPr/>
          <p:nvPr/>
        </p:nvCxnSpPr>
        <p:spPr>
          <a:xfrm>
            <a:off x="457995" y="1162050"/>
            <a:ext cx="8686006" cy="0"/>
          </a:xfrm>
          <a:prstGeom prst="line">
            <a:avLst/>
          </a:prstGeom>
          <a:ln w="12700">
            <a:solidFill>
              <a:srgbClr val="66AA44"/>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a:xfrm>
            <a:off x="461037" y="170125"/>
            <a:ext cx="7353810" cy="785553"/>
          </a:xfrm>
        </p:spPr>
        <p:txBody>
          <a:bodyPr>
            <a:normAutofit/>
          </a:bodyPr>
          <a:lstStyle>
            <a:lvl1pPr>
              <a:defRPr sz="2400" b="0"/>
            </a:lvl1pPr>
          </a:lstStyle>
          <a:p>
            <a:r>
              <a:rPr lang="en-US" dirty="0" smtClean="0"/>
              <a:t>Master Title Slide Headline</a:t>
            </a:r>
            <a:endParaRPr lang="en-CA" dirty="0"/>
          </a:p>
        </p:txBody>
      </p:sp>
      <p:sp>
        <p:nvSpPr>
          <p:cNvPr id="6" name="TextBox 5"/>
          <p:cNvSpPr txBox="1"/>
          <p:nvPr/>
        </p:nvSpPr>
        <p:spPr>
          <a:xfrm>
            <a:off x="8144698" y="6562941"/>
            <a:ext cx="536400" cy="244800"/>
          </a:xfrm>
          <a:prstGeom prst="rect">
            <a:avLst/>
          </a:prstGeom>
          <a:noFill/>
        </p:spPr>
        <p:txBody>
          <a:bodyPr wrap="square" lIns="0" tIns="0" rIns="0" bIns="0" rtlCol="0" anchor="ctr" anchorCtr="0">
            <a:noAutofit/>
          </a:bodyPr>
          <a:lstStyle/>
          <a:p>
            <a:pPr algn="r" defTabSz="701581"/>
            <a:fld id="{597A8DCA-8F96-49CD-B4D5-7AC92F955860}" type="slidenum">
              <a:rPr lang="en-CA" sz="700" smtClean="0">
                <a:solidFill>
                  <a:srgbClr val="7F7F7F"/>
                </a:solidFill>
                <a:cs typeface="Arial" pitchFamily="34" charset="0"/>
              </a:rPr>
              <a:pPr algn="r" defTabSz="701581"/>
              <a:t>‹#›</a:t>
            </a:fld>
            <a:endParaRPr lang="en-CA" sz="700" dirty="0">
              <a:solidFill>
                <a:srgbClr val="7F7F7F"/>
              </a:solidFill>
              <a:cs typeface="Arial" pitchFamily="34" charset="0"/>
            </a:endParaRPr>
          </a:p>
        </p:txBody>
      </p:sp>
      <p:pic>
        <p:nvPicPr>
          <p:cNvPr id="9" name="Picture 8" descr="DO505857D03_Flat.jpg"/>
          <p:cNvPicPr>
            <a:picLocks noChangeAspect="1"/>
          </p:cNvPicPr>
          <p:nvPr/>
        </p:nvPicPr>
        <p:blipFill rotWithShape="1">
          <a:blip r:embed="rId2" cstate="print"/>
          <a:srcRect r="55862" b="44598"/>
          <a:stretch/>
        </p:blipFill>
        <p:spPr>
          <a:xfrm>
            <a:off x="8004677" y="20260"/>
            <a:ext cx="1119559" cy="1141791"/>
          </a:xfrm>
          <a:prstGeom prst="rect">
            <a:avLst/>
          </a:prstGeom>
        </p:spPr>
      </p:pic>
    </p:spTree>
    <p:extLst>
      <p:ext uri="{BB962C8B-B14F-4D97-AF65-F5344CB8AC3E}">
        <p14:creationId xmlns:p14="http://schemas.microsoft.com/office/powerpoint/2010/main" val="3016553276"/>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245225"/>
            <a:ext cx="2133600" cy="476250"/>
          </a:xfrm>
          <a:prstGeom prst="rect">
            <a:avLst/>
          </a:prstGeom>
        </p:spPr>
        <p:txBody>
          <a:bodyPr/>
          <a:lstStyle>
            <a:lvl1pPr>
              <a:defRPr/>
            </a:lvl1pPr>
          </a:lstStyle>
          <a:p>
            <a:fld id="{2BD9F7B1-AE0A-4CD1-B2A7-3897A80453CF}" type="datetime1">
              <a:rPr lang="en-GB" smtClean="0"/>
              <a:t>15/06/2015</a:t>
            </a:fld>
            <a:endParaRPr lang="en-GB"/>
          </a:p>
        </p:txBody>
      </p:sp>
      <p:sp>
        <p:nvSpPr>
          <p:cNvPr id="3" name="Footer Placeholder 2"/>
          <p:cNvSpPr>
            <a:spLocks noGrp="1"/>
          </p:cNvSpPr>
          <p:nvPr>
            <p:ph type="ftr" sz="quarter" idx="11"/>
          </p:nvPr>
        </p:nvSpPr>
        <p:spPr>
          <a:xfrm>
            <a:off x="3124200" y="6245225"/>
            <a:ext cx="2895600" cy="476250"/>
          </a:xfrm>
          <a:prstGeom prst="rect">
            <a:avLst/>
          </a:prstGeom>
        </p:spPr>
        <p:txBody>
          <a:bodyPr/>
          <a:lstStyle>
            <a:lvl1pPr>
              <a:defRPr/>
            </a:lvl1pPr>
          </a:lstStyle>
          <a:p>
            <a:endParaRPr lang="en-GB"/>
          </a:p>
        </p:txBody>
      </p:sp>
      <p:sp>
        <p:nvSpPr>
          <p:cNvPr id="4" name="Slide Number Placeholder 3"/>
          <p:cNvSpPr>
            <a:spLocks noGrp="1"/>
          </p:cNvSpPr>
          <p:nvPr>
            <p:ph type="sldNum" sz="quarter" idx="12"/>
          </p:nvPr>
        </p:nvSpPr>
        <p:spPr>
          <a:xfrm>
            <a:off x="6553200" y="6245225"/>
            <a:ext cx="2133600" cy="476250"/>
          </a:xfrm>
          <a:prstGeom prst="rect">
            <a:avLst/>
          </a:prstGeom>
        </p:spPr>
        <p:txBody>
          <a:bodyPr/>
          <a:lstStyle>
            <a:lvl1pPr>
              <a:defRPr/>
            </a:lvl1pPr>
          </a:lstStyle>
          <a:p>
            <a:fld id="{D5525F15-ED40-44C3-8B0D-733E900C62F3}" type="slidenum">
              <a:rPr lang="en-GB" smtClean="0"/>
              <a:t>‹#›</a:t>
            </a:fld>
            <a:endParaRPr lang="en-GB"/>
          </a:p>
        </p:txBody>
      </p:sp>
    </p:spTree>
    <p:extLst>
      <p:ext uri="{BB962C8B-B14F-4D97-AF65-F5344CB8AC3E}">
        <p14:creationId xmlns:p14="http://schemas.microsoft.com/office/powerpoint/2010/main" val="266279736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B27E27B-3BB0-47A7-BD86-83CFBE1AABD9}" type="datetime1">
              <a:rPr lang="en-GB" smtClean="0"/>
              <a:t>15/06/2015</a:t>
            </a:fld>
            <a:endParaRPr lang="en-GB"/>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5525F15-ED40-44C3-8B0D-733E900C62F3}" type="slidenum">
              <a:rPr lang="en-GB" smtClean="0"/>
              <a:t>‹#›</a:t>
            </a:fld>
            <a:endParaRPr lang="en-GB"/>
          </a:p>
        </p:txBody>
      </p:sp>
    </p:spTree>
    <p:extLst>
      <p:ext uri="{BB962C8B-B14F-4D97-AF65-F5344CB8AC3E}">
        <p14:creationId xmlns:p14="http://schemas.microsoft.com/office/powerpoint/2010/main" val="3975966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17EB4D-5A76-4378-885C-929D9E1D5117}" type="datetime1">
              <a:rPr lang="en-GB" smtClean="0"/>
              <a:t>15/06/2015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5525F15-ED40-44C3-8B0D-733E900C62F3}" type="slidenum">
              <a:rPr lang="en-GB" smtClean="0"/>
              <a:t>‹#›</a:t>
            </a:fld>
            <a:endParaRPr lang="en-GB"/>
          </a:p>
        </p:txBody>
      </p:sp>
    </p:spTree>
    <p:extLst>
      <p:ext uri="{BB962C8B-B14F-4D97-AF65-F5344CB8AC3E}">
        <p14:creationId xmlns:p14="http://schemas.microsoft.com/office/powerpoint/2010/main" val="1313400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D5831F-131B-45CE-95FE-7D61B3A9839D}" type="datetime1">
              <a:rPr lang="en-GB" smtClean="0"/>
              <a:t>15/06/2015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5525F15-ED40-44C3-8B0D-733E900C62F3}" type="slidenum">
              <a:rPr lang="en-GB" smtClean="0"/>
              <a:t>‹#›</a:t>
            </a:fld>
            <a:endParaRPr lang="en-GB"/>
          </a:p>
        </p:txBody>
      </p:sp>
    </p:spTree>
    <p:extLst>
      <p:ext uri="{BB962C8B-B14F-4D97-AF65-F5344CB8AC3E}">
        <p14:creationId xmlns:p14="http://schemas.microsoft.com/office/powerpoint/2010/main" val="1530463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0A15459-F389-4AAF-A5D0-2BCD97765864}" type="datetime1">
              <a:rPr lang="en-GB" smtClean="0"/>
              <a:t>15/06/2015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5525F15-ED40-44C3-8B0D-733E900C62F3}" type="slidenum">
              <a:rPr lang="en-GB" smtClean="0"/>
              <a:t>‹#›</a:t>
            </a:fld>
            <a:endParaRPr lang="en-GB"/>
          </a:p>
        </p:txBody>
      </p:sp>
    </p:spTree>
    <p:extLst>
      <p:ext uri="{BB962C8B-B14F-4D97-AF65-F5344CB8AC3E}">
        <p14:creationId xmlns:p14="http://schemas.microsoft.com/office/powerpoint/2010/main" val="1960355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6" Type="http://schemas.openxmlformats.org/officeDocument/2006/relationships/theme" Target="../theme/theme4.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image" Target="../media/image12.png"/><Relationship Id="rId5" Type="http://schemas.openxmlformats.org/officeDocument/2006/relationships/slideLayout" Target="../slideLayouts/slideLayout61.xml"/><Relationship Id="rId10" Type="http://schemas.openxmlformats.org/officeDocument/2006/relationships/image" Target="../media/image11.emf"/><Relationship Id="rId4" Type="http://schemas.openxmlformats.org/officeDocument/2006/relationships/slideLayout" Target="../slideLayouts/slideLayout60.xml"/><Relationship Id="rId9"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1C23C7-109C-40FB-BBB7-B17E19183B9F}" type="datetime1">
              <a:rPr lang="en-GB" smtClean="0"/>
              <a:t>15/06/2015</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525F15-ED40-44C3-8B0D-733E900C62F3}" type="slidenum">
              <a:rPr lang="en-GB" smtClean="0"/>
              <a:t>‹#›</a:t>
            </a:fld>
            <a:endParaRPr lang="en-GB"/>
          </a:p>
        </p:txBody>
      </p:sp>
    </p:spTree>
    <p:extLst>
      <p:ext uri="{BB962C8B-B14F-4D97-AF65-F5344CB8AC3E}">
        <p14:creationId xmlns:p14="http://schemas.microsoft.com/office/powerpoint/2010/main" val="19615236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48734" y="1194857"/>
            <a:ext cx="8228012" cy="4824414"/>
          </a:xfrm>
          <a:prstGeom prst="rect">
            <a:avLst/>
          </a:prstGeom>
        </p:spPr>
        <p:txBody>
          <a:bodyPr vert="horz" lIns="0" tIns="0" rIns="0" bIns="0" rtlCol="0">
            <a:normAutofit/>
          </a:body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endParaRPr lang="en-US" dirty="0" smtClean="0"/>
          </a:p>
        </p:txBody>
      </p:sp>
      <p:sp>
        <p:nvSpPr>
          <p:cNvPr id="9" name="Title Placeholder 1"/>
          <p:cNvSpPr>
            <a:spLocks noGrp="1"/>
          </p:cNvSpPr>
          <p:nvPr>
            <p:ph type="title"/>
          </p:nvPr>
        </p:nvSpPr>
        <p:spPr>
          <a:xfrm>
            <a:off x="452568" y="348983"/>
            <a:ext cx="8205261" cy="785553"/>
          </a:xfrm>
          <a:prstGeom prst="rect">
            <a:avLst/>
          </a:prstGeom>
        </p:spPr>
        <p:txBody>
          <a:bodyPr vert="horz" lIns="0" tIns="0" rIns="0" bIns="0" rtlCol="0" anchor="b" anchorCtr="0">
            <a:normAutofit/>
          </a:bodyPr>
          <a:lstStyle/>
          <a:p>
            <a:r>
              <a:rPr lang="en-US" dirty="0" smtClean="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Lst>
  <p:timing>
    <p:tnLst>
      <p:par>
        <p:cTn id="1" dur="indefinite" restart="never" nodeType="tmRoot"/>
      </p:par>
    </p:tnLst>
  </p:timing>
  <p:hf hdr="0" ftr="0" dt="0"/>
  <p:txStyles>
    <p:titleStyle>
      <a:lvl1pPr algn="l" defTabSz="914400" rtl="0" eaLnBrk="1" latinLnBrk="0" hangingPunct="1">
        <a:lnSpc>
          <a:spcPts val="2600"/>
        </a:lnSpc>
        <a:spcBef>
          <a:spcPct val="0"/>
        </a:spcBef>
        <a:buNone/>
        <a:defRPr sz="2600" b="1" kern="1200">
          <a:solidFill>
            <a:srgbClr val="000000"/>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5B2FF5-2CDC-49E9-A912-C339687F62E2}" type="datetime1">
              <a:rPr lang="en-GB" smtClean="0"/>
              <a:t>15/06/2015</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525F15-ED40-44C3-8B0D-733E900C62F3}" type="slidenum">
              <a:rPr lang="en-GB" smtClean="0"/>
              <a:t>‹#›</a:t>
            </a:fld>
            <a:endParaRPr lang="en-GB"/>
          </a:p>
        </p:txBody>
      </p:sp>
    </p:spTree>
    <p:extLst>
      <p:ext uri="{BB962C8B-B14F-4D97-AF65-F5344CB8AC3E}">
        <p14:creationId xmlns:p14="http://schemas.microsoft.com/office/powerpoint/2010/main" val="1961523645"/>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48734" y="1194857"/>
            <a:ext cx="8228012" cy="4824414"/>
          </a:xfrm>
          <a:prstGeom prst="rect">
            <a:avLst/>
          </a:prstGeom>
        </p:spPr>
        <p:txBody>
          <a:bodyPr vert="horz" lIns="0" tIns="0" rIns="0" bIns="0" rtlCol="0">
            <a:normAutofit/>
          </a:body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endParaRPr lang="en-US" dirty="0" smtClean="0"/>
          </a:p>
        </p:txBody>
      </p:sp>
      <p:sp>
        <p:nvSpPr>
          <p:cNvPr id="9" name="Title Placeholder 1"/>
          <p:cNvSpPr>
            <a:spLocks noGrp="1"/>
          </p:cNvSpPr>
          <p:nvPr>
            <p:ph type="title"/>
          </p:nvPr>
        </p:nvSpPr>
        <p:spPr>
          <a:xfrm>
            <a:off x="452568" y="348983"/>
            <a:ext cx="8205261" cy="785553"/>
          </a:xfrm>
          <a:prstGeom prst="rect">
            <a:avLst/>
          </a:prstGeom>
        </p:spPr>
        <p:txBody>
          <a:bodyPr vert="horz" lIns="0" tIns="0" rIns="0" bIns="0" rtlCol="0" anchor="b" anchorCtr="0">
            <a:normAutofit/>
          </a:bodyPr>
          <a:lstStyle/>
          <a:p>
            <a:r>
              <a:rPr lang="en-US" dirty="0" smtClean="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Lst>
  <p:timing>
    <p:tnLst>
      <p:par>
        <p:cTn id="1" dur="indefinite" restart="never" nodeType="tmRoot"/>
      </p:par>
    </p:tnLst>
  </p:timing>
  <p:hf hdr="0" ftr="0" dt="0"/>
  <p:txStyles>
    <p:titleStyle>
      <a:lvl1pPr algn="l" defTabSz="914400" rtl="0" eaLnBrk="1" latinLnBrk="0" hangingPunct="1">
        <a:lnSpc>
          <a:spcPts val="2600"/>
        </a:lnSpc>
        <a:spcBef>
          <a:spcPct val="0"/>
        </a:spcBef>
        <a:buNone/>
        <a:defRPr sz="2600" b="1" kern="1200">
          <a:solidFill>
            <a:srgbClr val="000000"/>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381126"/>
            <a:ext cx="8228012" cy="4824414"/>
          </a:xfrm>
          <a:prstGeom prst="rect">
            <a:avLst/>
          </a:prstGeom>
        </p:spPr>
        <p:txBody>
          <a:bodyPr vert="horz" lIns="0" tIns="0" rIns="0" bIns="0" rtlCol="0">
            <a:normAutofit/>
          </a:body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endParaRPr lang="en-US" dirty="0" smtClean="0"/>
          </a:p>
        </p:txBody>
      </p:sp>
      <p:sp>
        <p:nvSpPr>
          <p:cNvPr id="9" name="Title Placeholder 1"/>
          <p:cNvSpPr>
            <a:spLocks noGrp="1"/>
          </p:cNvSpPr>
          <p:nvPr>
            <p:ph type="title"/>
          </p:nvPr>
        </p:nvSpPr>
        <p:spPr>
          <a:xfrm>
            <a:off x="461037" y="170125"/>
            <a:ext cx="7533616" cy="785553"/>
          </a:xfrm>
          <a:prstGeom prst="rect">
            <a:avLst/>
          </a:prstGeom>
        </p:spPr>
        <p:txBody>
          <a:bodyPr vert="horz" lIns="0" tIns="0" rIns="0" bIns="0" rtlCol="0" anchor="b" anchorCtr="0">
            <a:normAutofit/>
          </a:bodyPr>
          <a:lstStyle/>
          <a:p>
            <a:r>
              <a:rPr lang="en-US" dirty="0" smtClean="0"/>
              <a:t>Master Title Slide Headline</a:t>
            </a:r>
            <a:endParaRPr lang="en-CA" dirty="0"/>
          </a:p>
        </p:txBody>
      </p:sp>
      <p:sp>
        <p:nvSpPr>
          <p:cNvPr id="4" name="TextBox 3"/>
          <p:cNvSpPr txBox="1"/>
          <p:nvPr/>
        </p:nvSpPr>
        <p:spPr>
          <a:xfrm>
            <a:off x="8144698" y="6562941"/>
            <a:ext cx="536400" cy="244800"/>
          </a:xfrm>
          <a:prstGeom prst="rect">
            <a:avLst/>
          </a:prstGeom>
          <a:noFill/>
        </p:spPr>
        <p:txBody>
          <a:bodyPr wrap="square" lIns="0" tIns="0" rIns="0" bIns="0" rtlCol="0" anchor="ctr" anchorCtr="0">
            <a:noAutofit/>
          </a:bodyPr>
          <a:lstStyle/>
          <a:p>
            <a:pPr algn="r" defTabSz="701581"/>
            <a:fld id="{597A8DCA-8F96-49CD-B4D5-7AC92F955860}" type="slidenum">
              <a:rPr lang="en-CA" sz="700" smtClean="0">
                <a:solidFill>
                  <a:srgbClr val="7F7F7F"/>
                </a:solidFill>
                <a:cs typeface="Arial" pitchFamily="34" charset="0"/>
              </a:rPr>
              <a:pPr algn="r" defTabSz="701581"/>
              <a:t>‹#›</a:t>
            </a:fld>
            <a:endParaRPr lang="en-CA" sz="700" dirty="0">
              <a:solidFill>
                <a:srgbClr val="7F7F7F"/>
              </a:solidFill>
              <a:cs typeface="Arial" pitchFamily="34" charset="0"/>
            </a:endParaRPr>
          </a:p>
        </p:txBody>
      </p:sp>
      <p:pic>
        <p:nvPicPr>
          <p:cNvPr id="5" name="Picture 9" descr="SigHP_Sz1_Dark Grey_noF_pc.emf"/>
          <p:cNvPicPr>
            <a:picLocks noChangeAspect="1"/>
          </p:cNvPicPr>
          <p:nvPr/>
        </p:nvPicPr>
        <p:blipFill>
          <a:blip r:embed="rId10" cstate="print"/>
          <a:srcRect/>
          <a:stretch>
            <a:fillRect/>
          </a:stretch>
        </p:blipFill>
        <p:spPr bwMode="auto">
          <a:xfrm>
            <a:off x="6874001" y="6400475"/>
            <a:ext cx="772370" cy="411163"/>
          </a:xfrm>
          <a:prstGeom prst="rect">
            <a:avLst/>
          </a:prstGeom>
          <a:noFill/>
          <a:ln w="9525">
            <a:noFill/>
            <a:miter lim="800000"/>
            <a:headEnd/>
            <a:tailEnd/>
          </a:ln>
        </p:spPr>
      </p:pic>
      <p:pic>
        <p:nvPicPr>
          <p:cNvPr id="6" name="Picture 10" descr="British_Telecom.png"/>
          <p:cNvPicPr>
            <a:picLocks noChangeAspect="1"/>
          </p:cNvPicPr>
          <p:nvPr/>
        </p:nvPicPr>
        <p:blipFill>
          <a:blip r:embed="rId11" cstate="print"/>
          <a:srcRect/>
          <a:stretch>
            <a:fillRect/>
          </a:stretch>
        </p:blipFill>
        <p:spPr bwMode="auto">
          <a:xfrm>
            <a:off x="7801225" y="6447772"/>
            <a:ext cx="546125" cy="303212"/>
          </a:xfrm>
          <a:prstGeom prst="rect">
            <a:avLst/>
          </a:prstGeom>
          <a:noFill/>
          <a:ln w="9525">
            <a:noFill/>
            <a:miter lim="800000"/>
            <a:headEnd/>
            <a:tailEnd/>
          </a:ln>
        </p:spPr>
      </p:pic>
    </p:spTree>
    <p:extLst>
      <p:ext uri="{BB962C8B-B14F-4D97-AF65-F5344CB8AC3E}">
        <p14:creationId xmlns:p14="http://schemas.microsoft.com/office/powerpoint/2010/main" val="2653680520"/>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Lst>
  <p:timing>
    <p:tnLst>
      <p:par>
        <p:cTn id="1" dur="indefinite" restart="never" nodeType="tmRoot"/>
      </p:par>
    </p:tnLst>
  </p:timing>
  <p:hf hdr="0" ftr="0" dt="0"/>
  <p:txStyles>
    <p:titleStyle>
      <a:lvl1pPr algn="l" defTabSz="701581" rtl="0" eaLnBrk="1" latinLnBrk="0" hangingPunct="1">
        <a:lnSpc>
          <a:spcPts val="1995"/>
        </a:lnSpc>
        <a:spcBef>
          <a:spcPct val="0"/>
        </a:spcBef>
        <a:buNone/>
        <a:defRPr sz="2400" b="0" kern="1200">
          <a:solidFill>
            <a:srgbClr val="000000"/>
          </a:solidFill>
          <a:latin typeface="Arial" pitchFamily="34" charset="0"/>
          <a:ea typeface="+mj-ea"/>
          <a:cs typeface="Arial" pitchFamily="34" charset="0"/>
        </a:defRPr>
      </a:lvl1pPr>
    </p:titleStyle>
    <p:bodyStyle>
      <a:lvl1pPr marL="177832" indent="-177832" algn="l" defTabSz="701581" rtl="0" eaLnBrk="1" latinLnBrk="0" hangingPunct="1">
        <a:lnSpc>
          <a:spcPct val="100000"/>
        </a:lnSpc>
        <a:spcBef>
          <a:spcPts val="920"/>
        </a:spcBef>
        <a:spcAft>
          <a:spcPts val="0"/>
        </a:spcAft>
        <a:buClr>
          <a:srgbClr val="FF0000"/>
        </a:buClr>
        <a:buSzPct val="80000"/>
        <a:buFont typeface="Arial" pitchFamily="34" charset="0"/>
        <a:buChar char="•"/>
        <a:defRPr sz="2000" b="0" kern="1200">
          <a:solidFill>
            <a:schemeClr val="tx1"/>
          </a:solidFill>
          <a:latin typeface="Arial" pitchFamily="34" charset="0"/>
          <a:ea typeface="+mn-ea"/>
          <a:cs typeface="Arial" pitchFamily="34" charset="0"/>
        </a:defRPr>
      </a:lvl1pPr>
      <a:lvl2pPr marL="350791" indent="-177832" algn="l" defTabSz="701581" rtl="0" eaLnBrk="1" latinLnBrk="0" hangingPunct="1">
        <a:lnSpc>
          <a:spcPct val="100000"/>
        </a:lnSpc>
        <a:spcBef>
          <a:spcPts val="479"/>
        </a:spcBef>
        <a:spcAft>
          <a:spcPts val="0"/>
        </a:spcAft>
        <a:buClr>
          <a:srgbClr val="FF0000"/>
        </a:buClr>
        <a:buSzPct val="80000"/>
        <a:buFont typeface="Arial" pitchFamily="34" charset="0"/>
        <a:buChar char="–"/>
        <a:defRPr sz="1800" kern="1200">
          <a:solidFill>
            <a:srgbClr val="000000"/>
          </a:solidFill>
          <a:latin typeface="Arial" pitchFamily="34" charset="0"/>
          <a:ea typeface="+mn-ea"/>
          <a:cs typeface="Arial" pitchFamily="34" charset="0"/>
        </a:defRPr>
      </a:lvl2pPr>
      <a:lvl3pPr marL="528622" indent="-177832" algn="l" defTabSz="701581" rtl="0" eaLnBrk="1" latinLnBrk="0" hangingPunct="1">
        <a:lnSpc>
          <a:spcPct val="100000"/>
        </a:lnSpc>
        <a:spcBef>
          <a:spcPts val="442"/>
        </a:spcBef>
        <a:spcAft>
          <a:spcPts val="0"/>
        </a:spcAft>
        <a:buClr>
          <a:srgbClr val="FF0000"/>
        </a:buClr>
        <a:buSzPct val="80000"/>
        <a:buFont typeface="Arial" pitchFamily="34" charset="0"/>
        <a:buChar char="•"/>
        <a:defRPr sz="1500" kern="1200" baseline="0">
          <a:solidFill>
            <a:srgbClr val="000000"/>
          </a:solidFill>
          <a:latin typeface="Arial" pitchFamily="34" charset="0"/>
          <a:ea typeface="+mn-ea"/>
          <a:cs typeface="Arial" pitchFamily="34" charset="0"/>
        </a:defRPr>
      </a:lvl3pPr>
      <a:lvl4pPr marL="701581" indent="-172959" algn="l" defTabSz="701581" rtl="0" eaLnBrk="1" latinLnBrk="0" hangingPunct="1">
        <a:lnSpc>
          <a:spcPct val="100000"/>
        </a:lnSpc>
        <a:spcBef>
          <a:spcPts val="405"/>
        </a:spcBef>
        <a:spcAft>
          <a:spcPts val="0"/>
        </a:spcAft>
        <a:buClr>
          <a:srgbClr val="FF0000"/>
        </a:buClr>
        <a:buSzPct val="80000"/>
        <a:buFont typeface="Arial" pitchFamily="34" charset="0"/>
        <a:buChar char="–"/>
        <a:defRPr sz="1400" kern="1200" baseline="0">
          <a:solidFill>
            <a:srgbClr val="000000"/>
          </a:solidFill>
          <a:latin typeface="Arial" pitchFamily="34" charset="0"/>
          <a:ea typeface="+mn-ea"/>
          <a:cs typeface="Arial" pitchFamily="34" charset="0"/>
        </a:defRPr>
      </a:lvl4pPr>
      <a:lvl5pPr marL="879413" indent="-177832" algn="l" defTabSz="701581" rtl="0" eaLnBrk="1" latinLnBrk="0" hangingPunct="1">
        <a:lnSpc>
          <a:spcPct val="100000"/>
        </a:lnSpc>
        <a:spcBef>
          <a:spcPts val="369"/>
        </a:spcBef>
        <a:spcAft>
          <a:spcPts val="0"/>
        </a:spcAft>
        <a:buClr>
          <a:srgbClr val="FF0000"/>
        </a:buClr>
        <a:buSzPct val="80000"/>
        <a:buFont typeface="Arial" pitchFamily="34" charset="0"/>
        <a:buChar char="•"/>
        <a:defRPr sz="1200" kern="1200" baseline="0">
          <a:solidFill>
            <a:srgbClr val="000000"/>
          </a:solidFill>
          <a:latin typeface="Arial" pitchFamily="34" charset="0"/>
          <a:ea typeface="+mn-ea"/>
          <a:cs typeface="Arial" pitchFamily="34" charset="0"/>
        </a:defRPr>
      </a:lvl5pPr>
      <a:lvl6pPr marL="1929349" indent="-175395" algn="l" defTabSz="70158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80139" indent="-175395" algn="l" defTabSz="70158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30931" indent="-175395" algn="l" defTabSz="70158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81721" indent="-175395" algn="l" defTabSz="70158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701581" rtl="0" eaLnBrk="1" latinLnBrk="0" hangingPunct="1">
        <a:defRPr sz="1400" kern="1200">
          <a:solidFill>
            <a:schemeClr val="tx1"/>
          </a:solidFill>
          <a:latin typeface="+mn-lt"/>
          <a:ea typeface="+mn-ea"/>
          <a:cs typeface="+mn-cs"/>
        </a:defRPr>
      </a:lvl1pPr>
      <a:lvl2pPr marL="350791" algn="l" defTabSz="701581" rtl="0" eaLnBrk="1" latinLnBrk="0" hangingPunct="1">
        <a:defRPr sz="1400" kern="1200">
          <a:solidFill>
            <a:schemeClr val="tx1"/>
          </a:solidFill>
          <a:latin typeface="+mn-lt"/>
          <a:ea typeface="+mn-ea"/>
          <a:cs typeface="+mn-cs"/>
        </a:defRPr>
      </a:lvl2pPr>
      <a:lvl3pPr marL="701581" algn="l" defTabSz="701581" rtl="0" eaLnBrk="1" latinLnBrk="0" hangingPunct="1">
        <a:defRPr sz="1400" kern="1200">
          <a:solidFill>
            <a:schemeClr val="tx1"/>
          </a:solidFill>
          <a:latin typeface="+mn-lt"/>
          <a:ea typeface="+mn-ea"/>
          <a:cs typeface="+mn-cs"/>
        </a:defRPr>
      </a:lvl3pPr>
      <a:lvl4pPr marL="1052372" algn="l" defTabSz="701581" rtl="0" eaLnBrk="1" latinLnBrk="0" hangingPunct="1">
        <a:defRPr sz="1400" kern="1200">
          <a:solidFill>
            <a:schemeClr val="tx1"/>
          </a:solidFill>
          <a:latin typeface="+mn-lt"/>
          <a:ea typeface="+mn-ea"/>
          <a:cs typeface="+mn-cs"/>
        </a:defRPr>
      </a:lvl4pPr>
      <a:lvl5pPr marL="1403163" algn="l" defTabSz="701581" rtl="0" eaLnBrk="1" latinLnBrk="0" hangingPunct="1">
        <a:defRPr sz="1400" kern="1200">
          <a:solidFill>
            <a:schemeClr val="tx1"/>
          </a:solidFill>
          <a:latin typeface="+mn-lt"/>
          <a:ea typeface="+mn-ea"/>
          <a:cs typeface="+mn-cs"/>
        </a:defRPr>
      </a:lvl5pPr>
      <a:lvl6pPr marL="1753953" algn="l" defTabSz="701581" rtl="0" eaLnBrk="1" latinLnBrk="0" hangingPunct="1">
        <a:defRPr sz="1400" kern="1200">
          <a:solidFill>
            <a:schemeClr val="tx1"/>
          </a:solidFill>
          <a:latin typeface="+mn-lt"/>
          <a:ea typeface="+mn-ea"/>
          <a:cs typeface="+mn-cs"/>
        </a:defRPr>
      </a:lvl6pPr>
      <a:lvl7pPr marL="2104744" algn="l" defTabSz="701581" rtl="0" eaLnBrk="1" latinLnBrk="0" hangingPunct="1">
        <a:defRPr sz="1400" kern="1200">
          <a:solidFill>
            <a:schemeClr val="tx1"/>
          </a:solidFill>
          <a:latin typeface="+mn-lt"/>
          <a:ea typeface="+mn-ea"/>
          <a:cs typeface="+mn-cs"/>
        </a:defRPr>
      </a:lvl7pPr>
      <a:lvl8pPr marL="2455535" algn="l" defTabSz="701581" rtl="0" eaLnBrk="1" latinLnBrk="0" hangingPunct="1">
        <a:defRPr sz="1400" kern="1200">
          <a:solidFill>
            <a:schemeClr val="tx1"/>
          </a:solidFill>
          <a:latin typeface="+mn-lt"/>
          <a:ea typeface="+mn-ea"/>
          <a:cs typeface="+mn-cs"/>
        </a:defRPr>
      </a:lvl8pPr>
      <a:lvl9pPr marL="2806326" algn="l" defTabSz="701581"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0.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gif"/><Relationship Id="rId1" Type="http://schemas.openxmlformats.org/officeDocument/2006/relationships/slideLayout" Target="../slideLayouts/slideLayout58.xml"/><Relationship Id="rId4" Type="http://schemas.openxmlformats.org/officeDocument/2006/relationships/image" Target="../media/image28.gif"/></Relationships>
</file>

<file path=ppt/slides/_rels/slide1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gif"/><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3" Type="http://schemas.openxmlformats.org/officeDocument/2006/relationships/hyperlink" Target="http://support.office.microsoft.com/client/Excel-shortcut-and-function-keys-20603861-42b6-4c93-82ec-66924ea9b323" TargetMode="External"/><Relationship Id="rId2" Type="http://schemas.openxmlformats.org/officeDocument/2006/relationships/hyperlink" Target="http://support.office.microsoft.com/client/Change-macro-security-settings-in-Excel-3b5ec213-efcc-4d48-9efd-83d097397a7e" TargetMode="External"/><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8.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8.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8.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8.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8.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4.png"/><Relationship Id="rId1" Type="http://schemas.openxmlformats.org/officeDocument/2006/relationships/slideLayout" Target="../slideLayouts/slideLayout58.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8.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8.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8.xml"/></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8.xml"/></Relationships>
</file>

<file path=ppt/slides/_rels/slide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8.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8.xml"/></Relationships>
</file>

<file path=ppt/slides/_rels/slide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58.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xml"/><Relationship Id="rId1" Type="http://schemas.openxmlformats.org/officeDocument/2006/relationships/slideLayout" Target="../slideLayouts/slideLayout58.xml"/></Relationships>
</file>

<file path=ppt/slides/_rels/slide3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8.xml"/></Relationships>
</file>

<file path=ppt/slides/_rels/slide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8.xml"/></Relationships>
</file>

<file path=ppt/slides/_rels/slide3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8.xml"/></Relationships>
</file>

<file path=ppt/slides/_rels/slide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8.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58.xml"/></Relationships>
</file>

<file path=ppt/slides/_rels/slide3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8.xml"/></Relationships>
</file>

<file path=ppt/slides/_rels/slide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4.png"/><Relationship Id="rId1" Type="http://schemas.openxmlformats.org/officeDocument/2006/relationships/slideLayout" Target="../slideLayouts/slideLayout58.xml"/></Relationships>
</file>

<file path=ppt/slides/_rels/slide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8.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gif"/><Relationship Id="rId1" Type="http://schemas.openxmlformats.org/officeDocument/2006/relationships/slideLayout" Target="../slideLayouts/slideLayout58.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58.xml"/></Relationships>
</file>

<file path=ppt/slides/_rels/slide4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8.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58.xml"/></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58.xml"/></Relationships>
</file>

<file path=ppt/slides/_rels/slide4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8.xml"/></Relationships>
</file>

<file path=ppt/slides/_rels/slide4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gif"/><Relationship Id="rId1" Type="http://schemas.openxmlformats.org/officeDocument/2006/relationships/slideLayout" Target="../slideLayouts/slideLayout5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6.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slideLayout" Target="../slideLayouts/slideLayout58.xml"/><Relationship Id="rId1" Type="http://schemas.openxmlformats.org/officeDocument/2006/relationships/vmlDrawing" Target="../drawings/vmlDrawing1.vml"/><Relationship Id="rId6" Type="http://schemas.openxmlformats.org/officeDocument/2006/relationships/image" Target="../media/image25.wmf"/><Relationship Id="rId5" Type="http://schemas.openxmlformats.org/officeDocument/2006/relationships/package" Target="../embeddings/Microsoft_Excel_Worksheet2.xlsx"/><Relationship Id="rId4" Type="http://schemas.openxmlformats.org/officeDocument/2006/relationships/image" Target="../media/image24.emf"/></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gif"/><Relationship Id="rId1" Type="http://schemas.openxmlformats.org/officeDocument/2006/relationships/slideLayout" Target="../slideLayouts/slideLayout58.xml"/><Relationship Id="rId5" Type="http://schemas.openxmlformats.org/officeDocument/2006/relationships/image" Target="../media/image29.jpeg"/><Relationship Id="rId4" Type="http://schemas.openxmlformats.org/officeDocument/2006/relationships/image" Target="../media/image28.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z="2400" b="1" dirty="0" smtClean="0">
                <a:latin typeface="Times New Roman" panose="02020603050405020304" pitchFamily="18" charset="0"/>
                <a:cs typeface="Times New Roman" panose="02020603050405020304" pitchFamily="18" charset="0"/>
              </a:rPr>
              <a:t>Microsoft Excel - Tools</a:t>
            </a:r>
          </a:p>
          <a:p>
            <a:r>
              <a:rPr lang="en-GB" sz="1200" dirty="0">
                <a:latin typeface="Times New Roman" panose="02020603050405020304" pitchFamily="18" charset="0"/>
                <a:cs typeface="Times New Roman" panose="02020603050405020304" pitchFamily="18" charset="0"/>
              </a:rPr>
              <a:t>Prassanjeet </a:t>
            </a:r>
            <a:r>
              <a:rPr lang="en-GB" sz="1200" dirty="0" smtClean="0">
                <a:latin typeface="Times New Roman" panose="02020603050405020304" pitchFamily="18" charset="0"/>
                <a:cs typeface="Times New Roman" panose="02020603050405020304" pitchFamily="18" charset="0"/>
              </a:rPr>
              <a:t>Singh Dhanjal</a:t>
            </a:r>
            <a:endParaRPr lang="en-GB" sz="1200" dirty="0">
              <a:latin typeface="Times New Roman" panose="02020603050405020304" pitchFamily="18" charset="0"/>
              <a:cs typeface="Times New Roman" panose="02020603050405020304" pitchFamily="18" charset="0"/>
            </a:endParaRPr>
          </a:p>
          <a:p>
            <a:endParaRPr lang="en-GB" dirty="0"/>
          </a:p>
        </p:txBody>
      </p:sp>
    </p:spTree>
    <p:extLst>
      <p:ext uri="{BB962C8B-B14F-4D97-AF65-F5344CB8AC3E}">
        <p14:creationId xmlns:p14="http://schemas.microsoft.com/office/powerpoint/2010/main" val="7408642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114"/>
          </a:xfrm>
        </p:spPr>
        <p:txBody>
          <a:bodyPr>
            <a:normAutofit/>
          </a:bodyPr>
          <a:lstStyle/>
          <a:p>
            <a:pPr algn="l"/>
            <a:r>
              <a:rPr lang="en-US" sz="3600" dirty="0" smtClean="0"/>
              <a:t>Pivot Tables-Steps</a:t>
            </a:r>
            <a:r>
              <a:rPr lang="en-US" dirty="0" smtClean="0"/>
              <a:t>			</a:t>
            </a:r>
            <a:r>
              <a:rPr lang="en-US" sz="2000" dirty="0" smtClean="0"/>
              <a:t>                          3</a:t>
            </a:r>
            <a:endParaRPr lang="en-GB" sz="2000" dirty="0"/>
          </a:p>
        </p:txBody>
      </p:sp>
      <p:graphicFrame>
        <p:nvGraphicFramePr>
          <p:cNvPr id="5" name="Table 4"/>
          <p:cNvGraphicFramePr>
            <a:graphicFrameLocks noGrp="1"/>
          </p:cNvGraphicFramePr>
          <p:nvPr>
            <p:extLst>
              <p:ext uri="{D42A27DB-BD31-4B8C-83A1-F6EECF244321}">
                <p14:modId xmlns:p14="http://schemas.microsoft.com/office/powerpoint/2010/main" val="1402841824"/>
              </p:ext>
            </p:extLst>
          </p:nvPr>
        </p:nvGraphicFramePr>
        <p:xfrm>
          <a:off x="945044" y="1268760"/>
          <a:ext cx="5499163" cy="838200"/>
        </p:xfrm>
        <a:graphic>
          <a:graphicData uri="http://schemas.openxmlformats.org/drawingml/2006/table">
            <a:tbl>
              <a:tblPr firstRow="1" firstCol="1" bandRow="1"/>
              <a:tblGrid>
                <a:gridCol w="5499163"/>
              </a:tblGrid>
              <a:tr h="0">
                <a:tc>
                  <a:txBody>
                    <a:bodyPr/>
                    <a:lstStyle/>
                    <a:p>
                      <a:pPr>
                        <a:lnSpc>
                          <a:spcPct val="107000"/>
                        </a:lnSpc>
                        <a:spcAft>
                          <a:spcPts val="800"/>
                        </a:spcAft>
                      </a:pPr>
                      <a:r>
                        <a:rPr lang="en-GB" sz="1100" dirty="0" smtClean="0">
                          <a:effectLst/>
                          <a:latin typeface="+mn-lt"/>
                          <a:ea typeface="Calibri"/>
                          <a:cs typeface="Times New Roman"/>
                        </a:rPr>
                        <a:t>Excel automatically determines the range for the PivotTable report, but you can replace it by typing a different range or a name that you defined for the range.</a:t>
                      </a:r>
                    </a:p>
                    <a:p>
                      <a:pPr>
                        <a:lnSpc>
                          <a:spcPct val="107000"/>
                        </a:lnSpc>
                        <a:spcAft>
                          <a:spcPts val="800"/>
                        </a:spcAft>
                      </a:pPr>
                      <a:r>
                        <a:rPr lang="en-GB" sz="1100" dirty="0" smtClean="0">
                          <a:effectLst/>
                          <a:latin typeface="+mn-lt"/>
                          <a:ea typeface="Calibri"/>
                          <a:cs typeface="Times New Roman"/>
                        </a:rPr>
                        <a:t>For data in another worksheet or workbook, include the workbook and worksheet name by using the following syntax </a:t>
                      </a:r>
                      <a:r>
                        <a:rPr lang="en-GB" sz="1100" b="1" dirty="0" smtClean="0">
                          <a:effectLst/>
                          <a:latin typeface="+mn-lt"/>
                          <a:ea typeface="Calibri"/>
                          <a:cs typeface="Times New Roman"/>
                        </a:rPr>
                        <a:t>[</a:t>
                      </a:r>
                      <a:r>
                        <a:rPr lang="en-GB" sz="1100" b="1" dirty="0" err="1" smtClean="0">
                          <a:effectLst/>
                          <a:latin typeface="+mn-lt"/>
                          <a:ea typeface="Calibri"/>
                          <a:cs typeface="Times New Roman"/>
                        </a:rPr>
                        <a:t>workbookname</a:t>
                      </a:r>
                      <a:r>
                        <a:rPr lang="en-GB" sz="1100" b="1" dirty="0" smtClean="0">
                          <a:effectLst/>
                          <a:latin typeface="+mn-lt"/>
                          <a:ea typeface="Calibri"/>
                          <a:cs typeface="Times New Roman"/>
                        </a:rPr>
                        <a:t>]</a:t>
                      </a:r>
                      <a:r>
                        <a:rPr lang="en-GB" sz="1100" b="1" dirty="0" err="1" smtClean="0">
                          <a:effectLst/>
                          <a:latin typeface="+mn-lt"/>
                          <a:ea typeface="Calibri"/>
                          <a:cs typeface="Times New Roman"/>
                        </a:rPr>
                        <a:t>sheetname!range</a:t>
                      </a:r>
                      <a:r>
                        <a:rPr lang="en-GB" sz="1100" dirty="0" smtClean="0">
                          <a:effectLst/>
                          <a:latin typeface="+mn-lt"/>
                          <a:ea typeface="Calibri"/>
                          <a:cs typeface="Times New Roman"/>
                        </a:rPr>
                        <a:t>.</a:t>
                      </a:r>
                      <a:endParaRPr lang="en-GB" sz="1100" dirty="0">
                        <a:effectLst/>
                        <a:latin typeface="+mn-lt"/>
                        <a:ea typeface="Calibri"/>
                        <a:cs typeface="Times New Roman"/>
                      </a:endParaRPr>
                    </a:p>
                  </a:txBody>
                  <a:tcPr marL="9525" marR="9525" marT="9525" marB="9525" anchor="ctr">
                    <a:lnL>
                      <a:noFill/>
                    </a:lnL>
                    <a:lnR>
                      <a:noFill/>
                    </a:lnR>
                    <a:lnT>
                      <a:noFill/>
                    </a:lnT>
                    <a:lnB>
                      <a:noFill/>
                    </a:lnB>
                  </a:tcPr>
                </a:tc>
              </a:tr>
            </a:tbl>
          </a:graphicData>
        </a:graphic>
      </p:graphicFrame>
      <p:sp>
        <p:nvSpPr>
          <p:cNvPr id="9" name="Rectangle 9"/>
          <p:cNvSpPr>
            <a:spLocks noChangeArrowheads="1"/>
          </p:cNvSpPr>
          <p:nvPr/>
        </p:nvSpPr>
        <p:spPr bwMode="auto">
          <a:xfrm>
            <a:off x="889763" y="2204864"/>
            <a:ext cx="7776754" cy="2150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07000"/>
              </a:lnSpc>
              <a:spcAft>
                <a:spcPts val="800"/>
              </a:spcAft>
            </a:pPr>
            <a:r>
              <a:rPr lang="en-GB" sz="1100" b="1" dirty="0">
                <a:ea typeface="Calibri"/>
                <a:cs typeface="Times New Roman"/>
              </a:rPr>
              <a:t>Tip</a:t>
            </a:r>
            <a:r>
              <a:rPr lang="en-GB" sz="1100" dirty="0">
                <a:ea typeface="Calibri"/>
                <a:cs typeface="Times New Roman"/>
              </a:rPr>
              <a:t>    You can also click </a:t>
            </a:r>
            <a:r>
              <a:rPr lang="en-GB" sz="1100" b="1" dirty="0">
                <a:ea typeface="Calibri"/>
                <a:cs typeface="Times New Roman"/>
              </a:rPr>
              <a:t>Collapse Dialog</a:t>
            </a:r>
            <a:r>
              <a:rPr lang="en-GB" sz="1100" dirty="0">
                <a:ea typeface="Calibri"/>
                <a:cs typeface="Times New Roman"/>
              </a:rPr>
              <a:t> </a:t>
            </a:r>
            <a:r>
              <a:rPr lang="en-GB" sz="1100" dirty="0" smtClean="0">
                <a:ea typeface="Calibri"/>
                <a:cs typeface="Times New Roman"/>
              </a:rPr>
              <a:t>       to </a:t>
            </a:r>
            <a:r>
              <a:rPr lang="en-GB" sz="1100" dirty="0">
                <a:ea typeface="Calibri"/>
                <a:cs typeface="Times New Roman"/>
              </a:rPr>
              <a:t>temporarily hide the dialog box, select the range on the worksheet, and then click </a:t>
            </a:r>
            <a:r>
              <a:rPr lang="en-GB" sz="1100" b="1" dirty="0">
                <a:ea typeface="Calibri"/>
                <a:cs typeface="Times New Roman"/>
              </a:rPr>
              <a:t>Expand Dialog</a:t>
            </a:r>
            <a:r>
              <a:rPr lang="en-GB" sz="1100" dirty="0">
                <a:ea typeface="Calibri"/>
                <a:cs typeface="Times New Roman"/>
              </a:rPr>
              <a:t> .</a:t>
            </a:r>
          </a:p>
          <a:p>
            <a:pPr>
              <a:lnSpc>
                <a:spcPct val="107000"/>
              </a:lnSpc>
              <a:spcAft>
                <a:spcPts val="800"/>
              </a:spcAft>
            </a:pPr>
            <a:r>
              <a:rPr lang="en-GB" sz="1100" dirty="0">
                <a:ea typeface="Calibri"/>
                <a:cs typeface="Times New Roman"/>
              </a:rPr>
              <a:t>Do one of the following:</a:t>
            </a:r>
          </a:p>
          <a:p>
            <a:pPr>
              <a:lnSpc>
                <a:spcPct val="107000"/>
              </a:lnSpc>
              <a:spcAft>
                <a:spcPts val="800"/>
              </a:spcAft>
            </a:pPr>
            <a:r>
              <a:rPr lang="en-GB" sz="1100" dirty="0">
                <a:ea typeface="Calibri"/>
                <a:cs typeface="Times New Roman"/>
              </a:rPr>
              <a:t>To place the PivotTable report in a new worksheet starting at cell A1, click </a:t>
            </a:r>
            <a:r>
              <a:rPr lang="en-GB" sz="1100" b="1" dirty="0">
                <a:ea typeface="Calibri"/>
                <a:cs typeface="Times New Roman"/>
              </a:rPr>
              <a:t>New Worksheet</a:t>
            </a:r>
            <a:r>
              <a:rPr lang="en-GB" sz="1100" dirty="0">
                <a:ea typeface="Calibri"/>
                <a:cs typeface="Times New Roman"/>
              </a:rPr>
              <a:t>.</a:t>
            </a:r>
          </a:p>
          <a:p>
            <a:pPr>
              <a:lnSpc>
                <a:spcPct val="107000"/>
              </a:lnSpc>
              <a:spcAft>
                <a:spcPts val="800"/>
              </a:spcAft>
            </a:pPr>
            <a:r>
              <a:rPr lang="en-GB" sz="1100" dirty="0">
                <a:ea typeface="Calibri"/>
                <a:cs typeface="Times New Roman"/>
              </a:rPr>
              <a:t>To place the PivotTable report at a specific location in an existing worksheet, select </a:t>
            </a:r>
            <a:r>
              <a:rPr lang="en-GB" sz="1100" b="1" dirty="0">
                <a:ea typeface="Calibri"/>
                <a:cs typeface="Times New Roman"/>
              </a:rPr>
              <a:t>Existing Worksheet</a:t>
            </a:r>
            <a:r>
              <a:rPr lang="en-GB" sz="1100" dirty="0">
                <a:ea typeface="Calibri"/>
                <a:cs typeface="Times New Roman"/>
              </a:rPr>
              <a:t>, and then in the </a:t>
            </a:r>
            <a:r>
              <a:rPr lang="en-GB" sz="1100" b="1" dirty="0">
                <a:ea typeface="Calibri"/>
                <a:cs typeface="Times New Roman"/>
              </a:rPr>
              <a:t>Location</a:t>
            </a:r>
            <a:r>
              <a:rPr lang="en-GB" sz="1100" dirty="0">
                <a:ea typeface="Calibri"/>
                <a:cs typeface="Times New Roman"/>
              </a:rPr>
              <a:t> box, specify the first cell in the range of cells where you want to position the PivotTable report.</a:t>
            </a:r>
          </a:p>
          <a:p>
            <a:pPr>
              <a:lnSpc>
                <a:spcPct val="107000"/>
              </a:lnSpc>
              <a:spcAft>
                <a:spcPts val="800"/>
              </a:spcAft>
            </a:pPr>
            <a:r>
              <a:rPr lang="en-GB" sz="1100" dirty="0">
                <a:ea typeface="Calibri"/>
                <a:cs typeface="Times New Roman"/>
              </a:rPr>
              <a:t>Click </a:t>
            </a:r>
            <a:r>
              <a:rPr lang="en-GB" sz="1100" b="1" dirty="0">
                <a:ea typeface="Calibri"/>
                <a:cs typeface="Times New Roman"/>
              </a:rPr>
              <a:t>OK</a:t>
            </a:r>
            <a:r>
              <a:rPr lang="en-GB" sz="1100" dirty="0">
                <a:ea typeface="Calibri"/>
                <a:cs typeface="Times New Roman"/>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 name="Rectangle 10"/>
          <p:cNvSpPr>
            <a:spLocks noChangeArrowheads="1"/>
          </p:cNvSpPr>
          <p:nvPr/>
        </p:nvSpPr>
        <p:spPr bwMode="auto">
          <a:xfrm>
            <a:off x="0" y="1219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 name="Rectangle 10"/>
          <p:cNvSpPr/>
          <p:nvPr/>
        </p:nvSpPr>
        <p:spPr>
          <a:xfrm>
            <a:off x="899592" y="4084409"/>
            <a:ext cx="7776754" cy="895758"/>
          </a:xfrm>
          <a:prstGeom prst="rect">
            <a:avLst/>
          </a:prstGeom>
        </p:spPr>
        <p:txBody>
          <a:bodyPr wrap="square">
            <a:spAutoFit/>
          </a:bodyPr>
          <a:lstStyle/>
          <a:p>
            <a:pPr>
              <a:lnSpc>
                <a:spcPct val="107000"/>
              </a:lnSpc>
              <a:spcAft>
                <a:spcPts val="800"/>
              </a:spcAft>
            </a:pPr>
            <a:r>
              <a:rPr lang="en-GB" sz="1100" dirty="0">
                <a:ea typeface="Calibri"/>
                <a:cs typeface="Times New Roman"/>
              </a:rPr>
              <a:t>Excel adds an empty PivotTable report to the specified location and displays the </a:t>
            </a:r>
            <a:r>
              <a:rPr lang="en-GB" sz="1100" b="1" dirty="0">
                <a:ea typeface="Calibri"/>
                <a:cs typeface="Times New Roman"/>
              </a:rPr>
              <a:t>PivotTable Field List</a:t>
            </a:r>
            <a:r>
              <a:rPr lang="en-GB" sz="1100" dirty="0">
                <a:ea typeface="Calibri"/>
                <a:cs typeface="Times New Roman"/>
              </a:rPr>
              <a:t> so that you can add fields, create a layout, and customize the PivotTable report.</a:t>
            </a:r>
          </a:p>
          <a:p>
            <a:r>
              <a:rPr lang="en-GB" sz="1100" b="1" dirty="0">
                <a:ea typeface="Calibri"/>
                <a:cs typeface="Times New Roman"/>
              </a:rPr>
              <a:t>Note</a:t>
            </a:r>
            <a:r>
              <a:rPr lang="en-GB" sz="1100" dirty="0">
                <a:ea typeface="Calibri"/>
                <a:cs typeface="Times New Roman"/>
              </a:rPr>
              <a:t>    If you created a PivotChart at the same time, it is displayed on top of the associated PivotTable report. A PivotChart and its associated PivotTable report must always be in the same workbook.</a:t>
            </a:r>
            <a:endParaRPr lang="en-GB" sz="1100" dirty="0"/>
          </a:p>
        </p:txBody>
      </p:sp>
      <p:pic>
        <p:nvPicPr>
          <p:cNvPr id="12" name="Picture 11" descr="Button image"/>
          <p:cNvPicPr/>
          <p:nvPr/>
        </p:nvPicPr>
        <p:blipFill>
          <a:blip r:embed="rId2">
            <a:extLst>
              <a:ext uri="{28A0092B-C50C-407E-A947-70E740481C1C}">
                <a14:useLocalDpi xmlns:a14="http://schemas.microsoft.com/office/drawing/2010/main" val="0"/>
              </a:ext>
            </a:extLst>
          </a:blip>
          <a:srcRect/>
          <a:stretch>
            <a:fillRect/>
          </a:stretch>
        </p:blipFill>
        <p:spPr bwMode="auto">
          <a:xfrm>
            <a:off x="3579887" y="2230388"/>
            <a:ext cx="200025" cy="190500"/>
          </a:xfrm>
          <a:prstGeom prst="rect">
            <a:avLst/>
          </a:prstGeom>
          <a:noFill/>
          <a:ln>
            <a:noFill/>
          </a:ln>
        </p:spPr>
      </p:pic>
      <p:pic>
        <p:nvPicPr>
          <p:cNvPr id="13" name="Picture 12" descr="Button image"/>
          <p:cNvPicPr/>
          <p:nvPr/>
        </p:nvPicPr>
        <p:blipFill>
          <a:blip r:embed="rId3">
            <a:extLst>
              <a:ext uri="{28A0092B-C50C-407E-A947-70E740481C1C}">
                <a14:useLocalDpi xmlns:a14="http://schemas.microsoft.com/office/drawing/2010/main" val="0"/>
              </a:ext>
            </a:extLst>
          </a:blip>
          <a:srcRect/>
          <a:stretch>
            <a:fillRect/>
          </a:stretch>
        </p:blipFill>
        <p:spPr bwMode="auto">
          <a:xfrm>
            <a:off x="2627784" y="2443436"/>
            <a:ext cx="200025" cy="190500"/>
          </a:xfrm>
          <a:prstGeom prst="rect">
            <a:avLst/>
          </a:prstGeom>
          <a:noFill/>
          <a:ln>
            <a:noFill/>
          </a:ln>
        </p:spPr>
      </p:pic>
      <p:pic>
        <p:nvPicPr>
          <p:cNvPr id="14" name="Picture 13" descr="Icon image"/>
          <p:cNvPicPr/>
          <p:nvPr/>
        </p:nvPicPr>
        <p:blipFill>
          <a:blip r:embed="rId4">
            <a:extLst>
              <a:ext uri="{28A0092B-C50C-407E-A947-70E740481C1C}">
                <a14:useLocalDpi xmlns:a14="http://schemas.microsoft.com/office/drawing/2010/main" val="0"/>
              </a:ext>
            </a:extLst>
          </a:blip>
          <a:srcRect/>
          <a:stretch>
            <a:fillRect/>
          </a:stretch>
        </p:blipFill>
        <p:spPr bwMode="auto">
          <a:xfrm>
            <a:off x="566217" y="1275106"/>
            <a:ext cx="333375" cy="285750"/>
          </a:xfrm>
          <a:prstGeom prst="rect">
            <a:avLst/>
          </a:prstGeom>
          <a:noFill/>
          <a:ln>
            <a:noFill/>
          </a:ln>
        </p:spPr>
      </p:pic>
    </p:spTree>
    <p:extLst>
      <p:ext uri="{BB962C8B-B14F-4D97-AF65-F5344CB8AC3E}">
        <p14:creationId xmlns:p14="http://schemas.microsoft.com/office/powerpoint/2010/main" val="15459454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114"/>
          </a:xfrm>
        </p:spPr>
        <p:txBody>
          <a:bodyPr>
            <a:normAutofit/>
          </a:bodyPr>
          <a:lstStyle/>
          <a:p>
            <a:pPr algn="l"/>
            <a:r>
              <a:rPr lang="en-US" sz="3600" dirty="0" smtClean="0"/>
              <a:t>Pivot Tables-Steps</a:t>
            </a:r>
            <a:r>
              <a:rPr lang="en-US" dirty="0" smtClean="0"/>
              <a:t>				</a:t>
            </a:r>
            <a:r>
              <a:rPr lang="en-US" sz="2000" dirty="0" smtClean="0"/>
              <a:t>                        4</a:t>
            </a:r>
            <a:endParaRPr lang="en-GB" sz="2000" dirty="0"/>
          </a:p>
        </p:txBody>
      </p:sp>
      <p:graphicFrame>
        <p:nvGraphicFramePr>
          <p:cNvPr id="5" name="Table 4"/>
          <p:cNvGraphicFramePr>
            <a:graphicFrameLocks noGrp="1"/>
          </p:cNvGraphicFramePr>
          <p:nvPr>
            <p:extLst>
              <p:ext uri="{D42A27DB-BD31-4B8C-83A1-F6EECF244321}">
                <p14:modId xmlns:p14="http://schemas.microsoft.com/office/powerpoint/2010/main" val="1173446784"/>
              </p:ext>
            </p:extLst>
          </p:nvPr>
        </p:nvGraphicFramePr>
        <p:xfrm>
          <a:off x="945044" y="1268760"/>
          <a:ext cx="7155348" cy="939800"/>
        </p:xfrm>
        <a:graphic>
          <a:graphicData uri="http://schemas.openxmlformats.org/drawingml/2006/table">
            <a:tbl>
              <a:tblPr firstRow="1" firstCol="1" bandRow="1"/>
              <a:tblGrid>
                <a:gridCol w="7155348"/>
              </a:tblGrid>
              <a:tr h="0">
                <a:tc>
                  <a:txBody>
                    <a:bodyPr/>
                    <a:lstStyle/>
                    <a:p>
                      <a:pPr>
                        <a:lnSpc>
                          <a:spcPct val="107000"/>
                        </a:lnSpc>
                        <a:spcAft>
                          <a:spcPts val="800"/>
                        </a:spcAft>
                      </a:pPr>
                      <a:r>
                        <a:rPr lang="en-GB" sz="1100" b="1" dirty="0" smtClean="0">
                          <a:effectLst/>
                          <a:latin typeface="+mn-lt"/>
                          <a:ea typeface="Calibri"/>
                          <a:cs typeface="Times New Roman"/>
                        </a:rPr>
                        <a:t>Add fields to the PivotTable report</a:t>
                      </a:r>
                      <a:r>
                        <a:rPr lang="en-GB" sz="1100" dirty="0" smtClean="0">
                          <a:effectLst/>
                          <a:latin typeface="+mn-lt"/>
                          <a:ea typeface="Calibri"/>
                          <a:cs typeface="Times New Roman"/>
                        </a:rPr>
                        <a:t> </a:t>
                      </a:r>
                    </a:p>
                    <a:p>
                      <a:pPr>
                        <a:lnSpc>
                          <a:spcPct val="107000"/>
                        </a:lnSpc>
                        <a:spcAft>
                          <a:spcPts val="800"/>
                        </a:spcAft>
                      </a:pPr>
                      <a:r>
                        <a:rPr lang="en-GB" sz="1100" dirty="0" smtClean="0">
                          <a:effectLst/>
                          <a:latin typeface="+mn-lt"/>
                          <a:ea typeface="Calibri"/>
                          <a:cs typeface="Times New Roman"/>
                        </a:rPr>
                        <a:t>In the </a:t>
                      </a:r>
                      <a:r>
                        <a:rPr lang="en-GB" sz="1100" b="1" dirty="0" smtClean="0">
                          <a:effectLst/>
                          <a:latin typeface="+mn-lt"/>
                          <a:ea typeface="Calibri"/>
                          <a:cs typeface="Times New Roman"/>
                        </a:rPr>
                        <a:t>PivotTable Field List</a:t>
                      </a:r>
                      <a:r>
                        <a:rPr lang="en-GB" sz="1100" dirty="0" smtClean="0">
                          <a:effectLst/>
                          <a:latin typeface="+mn-lt"/>
                          <a:ea typeface="Calibri"/>
                          <a:cs typeface="Times New Roman"/>
                        </a:rPr>
                        <a:t>, do one or more of the following:</a:t>
                      </a:r>
                    </a:p>
                    <a:p>
                      <a:pPr>
                        <a:lnSpc>
                          <a:spcPct val="107000"/>
                        </a:lnSpc>
                        <a:spcAft>
                          <a:spcPts val="800"/>
                        </a:spcAft>
                      </a:pPr>
                      <a:r>
                        <a:rPr lang="en-GB" sz="1100" dirty="0" smtClean="0">
                          <a:effectLst/>
                          <a:latin typeface="+mn-lt"/>
                          <a:ea typeface="Calibri"/>
                          <a:cs typeface="Times New Roman"/>
                        </a:rPr>
                        <a:t>To place a field in the default area of the layout section, select the check box next to the field name in the field section.</a:t>
                      </a:r>
                      <a:endParaRPr lang="en-GB" sz="1100" dirty="0">
                        <a:effectLst/>
                        <a:latin typeface="+mn-lt"/>
                        <a:ea typeface="Calibri"/>
                        <a:cs typeface="Times New Roman"/>
                      </a:endParaRPr>
                    </a:p>
                  </a:txBody>
                  <a:tcPr marL="9525" marR="9525" marT="9525" marB="9525" anchor="ctr">
                    <a:lnL>
                      <a:noFill/>
                    </a:lnL>
                    <a:lnR>
                      <a:noFill/>
                    </a:lnR>
                    <a:lnT>
                      <a:noFill/>
                    </a:lnT>
                    <a:lnB>
                      <a:noFill/>
                    </a:lnB>
                  </a:tcPr>
                </a:tc>
              </a:tr>
            </a:tbl>
          </a:graphicData>
        </a:graphic>
      </p:graphicFrame>
      <p:sp>
        <p:nvSpPr>
          <p:cNvPr id="9" name="Rectangle 9"/>
          <p:cNvSpPr>
            <a:spLocks noChangeArrowheads="1"/>
          </p:cNvSpPr>
          <p:nvPr/>
        </p:nvSpPr>
        <p:spPr bwMode="auto">
          <a:xfrm>
            <a:off x="889763" y="2132856"/>
            <a:ext cx="7776754" cy="446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07000"/>
              </a:lnSpc>
              <a:spcAft>
                <a:spcPts val="800"/>
              </a:spcAft>
            </a:pPr>
            <a:r>
              <a:rPr lang="en-GB" sz="1100" dirty="0">
                <a:ea typeface="Calibri"/>
                <a:cs typeface="Times New Roman"/>
              </a:rPr>
              <a:t>By default, nonnumeric fields are added to the Row Labels area, numeric fields are added to the Values area, and Online Analytical Processing (OLAP) date and time hierarchies are added to the Column Labels area.</a:t>
            </a:r>
          </a:p>
        </p:txBody>
      </p:sp>
      <p:sp>
        <p:nvSpPr>
          <p:cNvPr id="10" name="Rectangle 10"/>
          <p:cNvSpPr>
            <a:spLocks noChangeArrowheads="1"/>
          </p:cNvSpPr>
          <p:nvPr/>
        </p:nvSpPr>
        <p:spPr bwMode="auto">
          <a:xfrm>
            <a:off x="0" y="1219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 name="Rectangle 10"/>
          <p:cNvSpPr/>
          <p:nvPr/>
        </p:nvSpPr>
        <p:spPr>
          <a:xfrm>
            <a:off x="2359929" y="2619198"/>
            <a:ext cx="6282247" cy="600164"/>
          </a:xfrm>
          <a:prstGeom prst="rect">
            <a:avLst/>
          </a:prstGeom>
        </p:spPr>
        <p:txBody>
          <a:bodyPr wrap="square">
            <a:spAutoFit/>
          </a:bodyPr>
          <a:lstStyle/>
          <a:p>
            <a:r>
              <a:rPr lang="en-GB" sz="1100" dirty="0"/>
              <a:t>1. The field section contains the field names of the fields you can add to the Layout section</a:t>
            </a:r>
          </a:p>
          <a:p>
            <a:r>
              <a:rPr lang="en-GB" sz="1100" dirty="0"/>
              <a:t>2. The layout section contains the </a:t>
            </a:r>
            <a:r>
              <a:rPr lang="en-GB" sz="1100" b="1" dirty="0"/>
              <a:t>Report Filter</a:t>
            </a:r>
            <a:r>
              <a:rPr lang="en-GB" sz="1100" dirty="0"/>
              <a:t> area, the </a:t>
            </a:r>
            <a:r>
              <a:rPr lang="en-GB" sz="1100" b="1" dirty="0"/>
              <a:t>Column Labels</a:t>
            </a:r>
            <a:r>
              <a:rPr lang="en-GB" sz="1100" dirty="0"/>
              <a:t> area, the </a:t>
            </a:r>
            <a:r>
              <a:rPr lang="en-GB" sz="1100" b="1" dirty="0"/>
              <a:t>Row Labels</a:t>
            </a:r>
            <a:r>
              <a:rPr lang="en-GB" sz="1100" dirty="0"/>
              <a:t> area, and the </a:t>
            </a:r>
            <a:r>
              <a:rPr lang="en-GB" sz="1100" b="1" dirty="0"/>
              <a:t>Values</a:t>
            </a:r>
            <a:r>
              <a:rPr lang="en-GB" sz="1100" dirty="0"/>
              <a:t> area.</a:t>
            </a:r>
          </a:p>
        </p:txBody>
      </p:sp>
      <p:pic>
        <p:nvPicPr>
          <p:cNvPr id="12" name="Picture 11" descr="Icon image"/>
          <p:cNvPicPr/>
          <p:nvPr/>
        </p:nvPicPr>
        <p:blipFill>
          <a:blip r:embed="rId2">
            <a:extLst>
              <a:ext uri="{28A0092B-C50C-407E-A947-70E740481C1C}">
                <a14:useLocalDpi xmlns:a14="http://schemas.microsoft.com/office/drawing/2010/main" val="0"/>
              </a:ext>
            </a:extLst>
          </a:blip>
          <a:srcRect/>
          <a:stretch>
            <a:fillRect/>
          </a:stretch>
        </p:blipFill>
        <p:spPr bwMode="auto">
          <a:xfrm>
            <a:off x="583673" y="1266824"/>
            <a:ext cx="333375" cy="285750"/>
          </a:xfrm>
          <a:prstGeom prst="rect">
            <a:avLst/>
          </a:prstGeom>
          <a:noFill/>
          <a:ln>
            <a:noFill/>
          </a:ln>
        </p:spPr>
      </p:pic>
      <p:pic>
        <p:nvPicPr>
          <p:cNvPr id="18" name="Picture 17" descr="PivotTable Field List"/>
          <p:cNvPicPr/>
          <p:nvPr/>
        </p:nvPicPr>
        <p:blipFill>
          <a:blip r:embed="rId3">
            <a:extLst>
              <a:ext uri="{28A0092B-C50C-407E-A947-70E740481C1C}">
                <a14:useLocalDpi xmlns:a14="http://schemas.microsoft.com/office/drawing/2010/main" val="0"/>
              </a:ext>
            </a:extLst>
          </a:blip>
          <a:srcRect/>
          <a:stretch>
            <a:fillRect/>
          </a:stretch>
        </p:blipFill>
        <p:spPr bwMode="auto">
          <a:xfrm>
            <a:off x="917253" y="2609473"/>
            <a:ext cx="1314450" cy="3371850"/>
          </a:xfrm>
          <a:prstGeom prst="rect">
            <a:avLst/>
          </a:prstGeom>
          <a:noFill/>
          <a:ln>
            <a:noFill/>
          </a:ln>
        </p:spPr>
      </p:pic>
      <p:sp>
        <p:nvSpPr>
          <p:cNvPr id="20" name="Rectangle 19"/>
          <p:cNvSpPr/>
          <p:nvPr/>
        </p:nvSpPr>
        <p:spPr>
          <a:xfrm>
            <a:off x="2411760" y="3371762"/>
            <a:ext cx="6282247" cy="1615827"/>
          </a:xfrm>
          <a:prstGeom prst="rect">
            <a:avLst/>
          </a:prstGeom>
        </p:spPr>
        <p:txBody>
          <a:bodyPr wrap="square">
            <a:spAutoFit/>
          </a:bodyPr>
          <a:lstStyle/>
          <a:p>
            <a:r>
              <a:rPr lang="en-GB" sz="1100" dirty="0"/>
              <a:t>To place a field in a specific area of the layout section, right-click the field name in the field section, and then select </a:t>
            </a:r>
            <a:r>
              <a:rPr lang="en-GB" sz="1100" b="1" dirty="0"/>
              <a:t>Add to Report Filter</a:t>
            </a:r>
            <a:r>
              <a:rPr lang="en-GB" sz="1100" dirty="0"/>
              <a:t>, </a:t>
            </a:r>
            <a:r>
              <a:rPr lang="en-GB" sz="1100" b="1" dirty="0"/>
              <a:t>Add to Column Label</a:t>
            </a:r>
            <a:r>
              <a:rPr lang="en-GB" sz="1100" dirty="0"/>
              <a:t>, </a:t>
            </a:r>
            <a:r>
              <a:rPr lang="en-GB" sz="1100" b="1" dirty="0"/>
              <a:t>Add to Row Label</a:t>
            </a:r>
            <a:r>
              <a:rPr lang="en-GB" sz="1100" dirty="0"/>
              <a:t>, or </a:t>
            </a:r>
            <a:r>
              <a:rPr lang="en-GB" sz="1100" b="1" dirty="0"/>
              <a:t>Add to Values</a:t>
            </a:r>
            <a:r>
              <a:rPr lang="en-GB" sz="1100" dirty="0" smtClean="0"/>
              <a:t>.</a:t>
            </a:r>
          </a:p>
          <a:p>
            <a:endParaRPr lang="en-GB" sz="1100" dirty="0"/>
          </a:p>
          <a:p>
            <a:r>
              <a:rPr lang="en-GB" sz="1100" dirty="0"/>
              <a:t>To drag a field to the area that you want, click and hold the field name in the field section, and then drag it to an area in the layout section</a:t>
            </a:r>
            <a:r>
              <a:rPr lang="en-GB" sz="1100" dirty="0" smtClean="0"/>
              <a:t>.</a:t>
            </a:r>
          </a:p>
          <a:p>
            <a:endParaRPr lang="en-GB" sz="1100" dirty="0"/>
          </a:p>
          <a:p>
            <a:r>
              <a:rPr lang="en-GB" sz="1100" b="1" dirty="0"/>
              <a:t>Tip</a:t>
            </a:r>
            <a:r>
              <a:rPr lang="en-GB" sz="1100" dirty="0"/>
              <a:t>    You can use the PivotTable Field List to rearrange the fields later as needed by right-clicking the fields in the layout section, and then selecting the area that you want, or by dragging the fields between the areas in the layout section.</a:t>
            </a:r>
          </a:p>
        </p:txBody>
      </p:sp>
    </p:spTree>
    <p:extLst>
      <p:ext uri="{BB962C8B-B14F-4D97-AF65-F5344CB8AC3E}">
        <p14:creationId xmlns:p14="http://schemas.microsoft.com/office/powerpoint/2010/main" val="38741086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8229600" cy="922114"/>
          </a:xfrm>
        </p:spPr>
        <p:txBody>
          <a:bodyPr>
            <a:normAutofit/>
          </a:bodyPr>
          <a:lstStyle/>
          <a:p>
            <a:pPr algn="l"/>
            <a:r>
              <a:rPr lang="en-US" sz="3600" dirty="0" smtClean="0"/>
              <a:t>Macro (non VBA)					    </a:t>
            </a:r>
            <a:r>
              <a:rPr lang="en-US" sz="2000" dirty="0" smtClean="0"/>
              <a:t>1</a:t>
            </a:r>
            <a:endParaRPr lang="en-GB" sz="2000" dirty="0"/>
          </a:p>
        </p:txBody>
      </p:sp>
      <p:sp>
        <p:nvSpPr>
          <p:cNvPr id="4" name="Rectangle 3"/>
          <p:cNvSpPr/>
          <p:nvPr/>
        </p:nvSpPr>
        <p:spPr>
          <a:xfrm>
            <a:off x="487219" y="1196752"/>
            <a:ext cx="8280920" cy="1336007"/>
          </a:xfrm>
          <a:prstGeom prst="rect">
            <a:avLst/>
          </a:prstGeom>
        </p:spPr>
        <p:txBody>
          <a:bodyPr wrap="square">
            <a:spAutoFit/>
          </a:bodyPr>
          <a:lstStyle/>
          <a:p>
            <a:pPr>
              <a:lnSpc>
                <a:spcPct val="107000"/>
              </a:lnSpc>
              <a:spcBef>
                <a:spcPts val="1000"/>
              </a:spcBef>
              <a:spcAft>
                <a:spcPts val="0"/>
              </a:spcAft>
            </a:pPr>
            <a:r>
              <a:rPr lang="en-US" sz="1600" b="1" dirty="0" smtClean="0">
                <a:solidFill>
                  <a:srgbClr val="5B9BD5"/>
                </a:solidFill>
                <a:effectLst/>
                <a:latin typeface="Calibri Light"/>
                <a:ea typeface="Times New Roman"/>
                <a:cs typeface="Times New Roman"/>
              </a:rPr>
              <a:t>Overview</a:t>
            </a:r>
            <a:endParaRPr lang="en-GB" sz="1600" b="1" dirty="0" smtClean="0">
              <a:solidFill>
                <a:srgbClr val="5B9BD5"/>
              </a:solidFill>
              <a:effectLst/>
              <a:latin typeface="Calibri Light"/>
              <a:ea typeface="Times New Roman"/>
              <a:cs typeface="Times New Roman"/>
            </a:endParaRPr>
          </a:p>
          <a:p>
            <a:pPr marL="228600" indent="-342900">
              <a:lnSpc>
                <a:spcPct val="87000"/>
              </a:lnSpc>
              <a:spcBef>
                <a:spcPct val="20000"/>
              </a:spcBef>
              <a:spcAft>
                <a:spcPts val="800"/>
              </a:spcAft>
              <a:buFont typeface="Arial" panose="020B0604020202020204" pitchFamily="34" charset="0"/>
              <a:buChar char="•"/>
            </a:pPr>
            <a:r>
              <a:rPr lang="en-US" sz="1400" dirty="0">
                <a:ea typeface="Calibri"/>
                <a:cs typeface="Times New Roman"/>
              </a:rPr>
              <a:t>To automate a repetitive task, you can quickly record a macro in Microsoft Excel. You can also create a macro by using the Visual Basic Editor in Microsoft Visual Basic for Applications (VBA) to write your own macro script, or to copy all or part of a macro to a new macro. After you create a macro, you can assign it to an object (such as a toolbar button, graphic, or control) so that you can run it by clicking the object. If you no longer use a macro, you can delete it.</a:t>
            </a:r>
            <a:endParaRPr lang="en-GB" sz="1400" dirty="0">
              <a:ea typeface="Calibri"/>
              <a:cs typeface="Times New Roman"/>
            </a:endParaRPr>
          </a:p>
        </p:txBody>
      </p:sp>
      <p:sp>
        <p:nvSpPr>
          <p:cNvPr id="6" name="Rectangle 5"/>
          <p:cNvSpPr/>
          <p:nvPr/>
        </p:nvSpPr>
        <p:spPr>
          <a:xfrm>
            <a:off x="611560" y="2635735"/>
            <a:ext cx="7920880" cy="3167598"/>
          </a:xfrm>
          <a:prstGeom prst="rect">
            <a:avLst/>
          </a:prstGeom>
        </p:spPr>
        <p:txBody>
          <a:bodyPr wrap="square">
            <a:spAutoFit/>
          </a:bodyPr>
          <a:lstStyle/>
          <a:p>
            <a:pPr>
              <a:lnSpc>
                <a:spcPct val="107000"/>
              </a:lnSpc>
              <a:spcBef>
                <a:spcPts val="1000"/>
              </a:spcBef>
              <a:spcAft>
                <a:spcPts val="0"/>
              </a:spcAft>
            </a:pPr>
            <a:r>
              <a:rPr lang="en-US" sz="1200" b="1" dirty="0" smtClean="0">
                <a:solidFill>
                  <a:srgbClr val="5B9BD5"/>
                </a:solidFill>
                <a:effectLst/>
                <a:latin typeface="Calibri Light"/>
                <a:ea typeface="Times New Roman"/>
                <a:cs typeface="Times New Roman"/>
              </a:rPr>
              <a:t>Record a macro</a:t>
            </a:r>
            <a:endParaRPr lang="en-GB" sz="1200" b="1" dirty="0" smtClean="0">
              <a:solidFill>
                <a:srgbClr val="5B9BD5"/>
              </a:solidFill>
              <a:effectLst/>
              <a:latin typeface="Calibri Light"/>
              <a:ea typeface="Times New Roman"/>
              <a:cs typeface="Times New Roman"/>
            </a:endParaRPr>
          </a:p>
          <a:p>
            <a:pPr>
              <a:lnSpc>
                <a:spcPct val="107000"/>
              </a:lnSpc>
              <a:spcAft>
                <a:spcPts val="800"/>
              </a:spcAft>
            </a:pPr>
            <a:r>
              <a:rPr lang="en-US" sz="1200" dirty="0">
                <a:ea typeface="Calibri"/>
                <a:cs typeface="Times New Roman"/>
              </a:rPr>
              <a:t>When you record a macro, the macro recorder records all the steps required to complete the actions that you want your macro to perform. Navigation on the Ribbon is not included in the recorded steps.</a:t>
            </a:r>
            <a:endParaRPr lang="en-GB" sz="1200" dirty="0">
              <a:ea typeface="Calibri"/>
              <a:cs typeface="Times New Roman"/>
            </a:endParaRPr>
          </a:p>
          <a:p>
            <a:pPr marL="342900" lvl="0" indent="-342900">
              <a:lnSpc>
                <a:spcPct val="107000"/>
              </a:lnSpc>
              <a:spcAft>
                <a:spcPts val="800"/>
              </a:spcAft>
              <a:buFont typeface="+mj-lt"/>
              <a:buAutoNum type="arabicPeriod"/>
              <a:tabLst>
                <a:tab pos="457200" algn="l"/>
              </a:tabLst>
            </a:pPr>
            <a:r>
              <a:rPr lang="en-US" sz="1200" dirty="0">
                <a:ea typeface="Calibri"/>
                <a:cs typeface="Times New Roman"/>
              </a:rPr>
              <a:t>If the </a:t>
            </a:r>
            <a:r>
              <a:rPr lang="en-US" sz="1200" b="1" dirty="0">
                <a:ea typeface="Calibri"/>
                <a:cs typeface="Times New Roman"/>
              </a:rPr>
              <a:t>Developer</a:t>
            </a:r>
            <a:r>
              <a:rPr lang="en-US" sz="1200" dirty="0">
                <a:ea typeface="Calibri"/>
                <a:cs typeface="Times New Roman"/>
              </a:rPr>
              <a:t> tab is not available, do the following to display it:</a:t>
            </a:r>
            <a:endParaRPr lang="en-GB" sz="1200" dirty="0">
              <a:ea typeface="Calibri"/>
              <a:cs typeface="Times New Roman"/>
            </a:endParaRPr>
          </a:p>
          <a:p>
            <a:pPr marL="742950" lvl="1" indent="-285750">
              <a:lnSpc>
                <a:spcPct val="107000"/>
              </a:lnSpc>
              <a:spcAft>
                <a:spcPts val="800"/>
              </a:spcAft>
              <a:buFont typeface="+mj-lt"/>
              <a:buAutoNum type="alphaLcPeriod"/>
              <a:tabLst>
                <a:tab pos="914400" algn="l"/>
              </a:tabLst>
            </a:pPr>
            <a:r>
              <a:rPr lang="en-US" sz="1200" dirty="0">
                <a:ea typeface="Calibri"/>
                <a:cs typeface="Times New Roman"/>
              </a:rPr>
              <a:t>Click the </a:t>
            </a:r>
            <a:r>
              <a:rPr lang="en-US" sz="1200" b="1" dirty="0">
                <a:ea typeface="Calibri"/>
                <a:cs typeface="Times New Roman"/>
              </a:rPr>
              <a:t>File</a:t>
            </a:r>
            <a:r>
              <a:rPr lang="en-US" sz="1200" dirty="0">
                <a:ea typeface="Calibri"/>
                <a:cs typeface="Times New Roman"/>
              </a:rPr>
              <a:t> tab.</a:t>
            </a:r>
            <a:endParaRPr lang="en-GB" sz="1200" dirty="0">
              <a:ea typeface="Calibri"/>
              <a:cs typeface="Times New Roman"/>
            </a:endParaRPr>
          </a:p>
          <a:p>
            <a:pPr marL="742950" lvl="1" indent="-285750">
              <a:lnSpc>
                <a:spcPct val="107000"/>
              </a:lnSpc>
              <a:spcAft>
                <a:spcPts val="800"/>
              </a:spcAft>
              <a:buFont typeface="+mj-lt"/>
              <a:buAutoNum type="alphaLcPeriod"/>
              <a:tabLst>
                <a:tab pos="914400" algn="l"/>
              </a:tabLst>
            </a:pPr>
            <a:r>
              <a:rPr lang="en-US" sz="1200" dirty="0">
                <a:ea typeface="Calibri"/>
                <a:cs typeface="Times New Roman"/>
              </a:rPr>
              <a:t>Click </a:t>
            </a:r>
            <a:r>
              <a:rPr lang="en-US" sz="1200" b="1" dirty="0">
                <a:ea typeface="Calibri"/>
                <a:cs typeface="Times New Roman"/>
              </a:rPr>
              <a:t>Options</a:t>
            </a:r>
            <a:r>
              <a:rPr lang="en-US" sz="1200" dirty="0">
                <a:ea typeface="Calibri"/>
                <a:cs typeface="Times New Roman"/>
              </a:rPr>
              <a:t>, and then click </a:t>
            </a:r>
            <a:r>
              <a:rPr lang="en-US" sz="1200" b="1" dirty="0">
                <a:ea typeface="Calibri"/>
                <a:cs typeface="Times New Roman"/>
              </a:rPr>
              <a:t>Customize Ribbon</a:t>
            </a:r>
            <a:r>
              <a:rPr lang="en-US" sz="1200" dirty="0">
                <a:ea typeface="Calibri"/>
                <a:cs typeface="Times New Roman"/>
              </a:rPr>
              <a:t>.</a:t>
            </a:r>
            <a:endParaRPr lang="en-GB" sz="1200" dirty="0">
              <a:ea typeface="Calibri"/>
              <a:cs typeface="Times New Roman"/>
            </a:endParaRPr>
          </a:p>
          <a:p>
            <a:pPr marL="742950" lvl="1" indent="-285750">
              <a:lnSpc>
                <a:spcPct val="107000"/>
              </a:lnSpc>
              <a:spcAft>
                <a:spcPts val="800"/>
              </a:spcAft>
              <a:buFont typeface="+mj-lt"/>
              <a:buAutoNum type="alphaLcPeriod"/>
              <a:tabLst>
                <a:tab pos="914400" algn="l"/>
              </a:tabLst>
            </a:pPr>
            <a:r>
              <a:rPr lang="en-US" sz="1200" dirty="0">
                <a:ea typeface="Calibri"/>
                <a:cs typeface="Times New Roman"/>
              </a:rPr>
              <a:t>In the </a:t>
            </a:r>
            <a:r>
              <a:rPr lang="en-US" sz="1200" b="1" dirty="0">
                <a:ea typeface="Calibri"/>
                <a:cs typeface="Times New Roman"/>
              </a:rPr>
              <a:t>Customize Ribbon</a:t>
            </a:r>
            <a:r>
              <a:rPr lang="en-US" sz="1200" dirty="0">
                <a:ea typeface="Calibri"/>
                <a:cs typeface="Times New Roman"/>
              </a:rPr>
              <a:t> category, in the </a:t>
            </a:r>
            <a:r>
              <a:rPr lang="en-US" sz="1200" b="1" dirty="0">
                <a:ea typeface="Calibri"/>
                <a:cs typeface="Times New Roman"/>
              </a:rPr>
              <a:t>Main Tabs</a:t>
            </a:r>
            <a:r>
              <a:rPr lang="en-US" sz="1200" dirty="0">
                <a:ea typeface="Calibri"/>
                <a:cs typeface="Times New Roman"/>
              </a:rPr>
              <a:t> list, select the </a:t>
            </a:r>
            <a:r>
              <a:rPr lang="en-US" sz="1200" b="1" dirty="0">
                <a:ea typeface="Calibri"/>
                <a:cs typeface="Times New Roman"/>
              </a:rPr>
              <a:t>Developer</a:t>
            </a:r>
            <a:r>
              <a:rPr lang="en-US" sz="1200" dirty="0">
                <a:ea typeface="Calibri"/>
                <a:cs typeface="Times New Roman"/>
              </a:rPr>
              <a:t> check box, and then click </a:t>
            </a:r>
            <a:r>
              <a:rPr lang="en-US" sz="1200" b="1" dirty="0">
                <a:ea typeface="Calibri"/>
                <a:cs typeface="Times New Roman"/>
              </a:rPr>
              <a:t>OK</a:t>
            </a:r>
            <a:r>
              <a:rPr lang="en-US" sz="1200" dirty="0">
                <a:ea typeface="Calibri"/>
                <a:cs typeface="Times New Roman"/>
              </a:rPr>
              <a:t>.</a:t>
            </a:r>
            <a:endParaRPr lang="en-GB" sz="1200" dirty="0">
              <a:ea typeface="Calibri"/>
              <a:cs typeface="Times New Roman"/>
            </a:endParaRPr>
          </a:p>
          <a:p>
            <a:pPr marL="342900" lvl="0" indent="-342900">
              <a:lnSpc>
                <a:spcPct val="107000"/>
              </a:lnSpc>
              <a:spcAft>
                <a:spcPts val="800"/>
              </a:spcAft>
              <a:buFont typeface="+mj-lt"/>
              <a:buAutoNum type="arabicPeriod"/>
              <a:tabLst>
                <a:tab pos="457200" algn="l"/>
              </a:tabLst>
            </a:pPr>
            <a:r>
              <a:rPr lang="en-US" sz="1200" dirty="0">
                <a:ea typeface="Calibri"/>
                <a:cs typeface="Times New Roman"/>
              </a:rPr>
              <a:t>To set the security level temporarily to enable all macros, do the following: </a:t>
            </a:r>
            <a:endParaRPr lang="en-GB" sz="1200" dirty="0">
              <a:ea typeface="Calibri"/>
              <a:cs typeface="Times New Roman"/>
            </a:endParaRPr>
          </a:p>
          <a:p>
            <a:pPr marL="742950" lvl="1" indent="-285750">
              <a:lnSpc>
                <a:spcPct val="107000"/>
              </a:lnSpc>
              <a:spcAft>
                <a:spcPts val="800"/>
              </a:spcAft>
              <a:buFont typeface="+mj-lt"/>
              <a:buAutoNum type="alphaLcPeriod"/>
              <a:tabLst>
                <a:tab pos="914400" algn="l"/>
              </a:tabLst>
            </a:pPr>
            <a:r>
              <a:rPr lang="en-US" sz="1200" dirty="0">
                <a:ea typeface="Calibri"/>
                <a:cs typeface="Times New Roman"/>
              </a:rPr>
              <a:t>On the </a:t>
            </a:r>
            <a:r>
              <a:rPr lang="en-US" sz="1200" b="1" dirty="0">
                <a:ea typeface="Calibri"/>
                <a:cs typeface="Times New Roman"/>
              </a:rPr>
              <a:t>Developer</a:t>
            </a:r>
            <a:r>
              <a:rPr lang="en-US" sz="1200" dirty="0">
                <a:ea typeface="Calibri"/>
                <a:cs typeface="Times New Roman"/>
              </a:rPr>
              <a:t> tab, in the </a:t>
            </a:r>
            <a:r>
              <a:rPr lang="en-US" sz="1200" b="1" dirty="0">
                <a:ea typeface="Calibri"/>
                <a:cs typeface="Times New Roman"/>
              </a:rPr>
              <a:t>Code</a:t>
            </a:r>
            <a:r>
              <a:rPr lang="en-US" sz="1200" dirty="0">
                <a:ea typeface="Calibri"/>
                <a:cs typeface="Times New Roman"/>
              </a:rPr>
              <a:t> group, click </a:t>
            </a:r>
            <a:r>
              <a:rPr lang="en-US" sz="1200" b="1" dirty="0">
                <a:ea typeface="Calibri"/>
                <a:cs typeface="Times New Roman"/>
              </a:rPr>
              <a:t>Macro Security</a:t>
            </a:r>
            <a:r>
              <a:rPr lang="en-US" sz="1200" dirty="0" smtClean="0">
                <a:ea typeface="Calibri"/>
                <a:cs typeface="Times New Roman"/>
              </a:rPr>
              <a:t>.</a:t>
            </a:r>
          </a:p>
          <a:p>
            <a:pPr marL="742950" lvl="1" indent="-285750">
              <a:lnSpc>
                <a:spcPct val="107000"/>
              </a:lnSpc>
              <a:spcAft>
                <a:spcPts val="800"/>
              </a:spcAft>
              <a:buFont typeface="+mj-lt"/>
              <a:buAutoNum type="alphaLcPeriod"/>
              <a:tabLst>
                <a:tab pos="914400" algn="l"/>
              </a:tabLst>
            </a:pPr>
            <a:r>
              <a:rPr lang="en-GB" sz="1200" dirty="0" smtClean="0">
                <a:ea typeface="Calibri"/>
                <a:cs typeface="Times New Roman"/>
              </a:rPr>
              <a:t>Under </a:t>
            </a:r>
            <a:r>
              <a:rPr lang="en-GB" sz="1200" b="1" dirty="0" smtClean="0">
                <a:ea typeface="Calibri"/>
                <a:cs typeface="Times New Roman"/>
              </a:rPr>
              <a:t>Macro Settings</a:t>
            </a:r>
            <a:r>
              <a:rPr lang="en-GB" sz="1200" dirty="0" smtClean="0">
                <a:ea typeface="Calibri"/>
                <a:cs typeface="Times New Roman"/>
              </a:rPr>
              <a:t>, click </a:t>
            </a:r>
            <a:r>
              <a:rPr lang="en-GB" sz="1200" b="1" dirty="0" smtClean="0">
                <a:ea typeface="Calibri"/>
                <a:cs typeface="Times New Roman"/>
              </a:rPr>
              <a:t>Enable all macros (not recommended, potentially dangerous code can run)</a:t>
            </a:r>
            <a:r>
              <a:rPr lang="en-GB" sz="1200" dirty="0" smtClean="0">
                <a:ea typeface="Calibri"/>
                <a:cs typeface="Times New Roman"/>
              </a:rPr>
              <a:t>, and then click </a:t>
            </a:r>
            <a:r>
              <a:rPr lang="en-GB" sz="1200" b="1" dirty="0" smtClean="0">
                <a:ea typeface="Calibri"/>
                <a:cs typeface="Times New Roman"/>
              </a:rPr>
              <a:t>OK</a:t>
            </a:r>
            <a:r>
              <a:rPr lang="en-GB" sz="1200" dirty="0" smtClean="0">
                <a:ea typeface="Calibri"/>
                <a:cs typeface="Times New Roman"/>
              </a:rPr>
              <a:t>.</a:t>
            </a:r>
            <a:endParaRPr lang="en-GB" sz="1200" dirty="0">
              <a:ea typeface="Calibri"/>
              <a:cs typeface="Times New Roman"/>
            </a:endParaRPr>
          </a:p>
        </p:txBody>
      </p:sp>
      <p:pic>
        <p:nvPicPr>
          <p:cNvPr id="7" name="Picture 6" descr="The Code group on the Developer tab"/>
          <p:cNvPicPr/>
          <p:nvPr/>
        </p:nvPicPr>
        <p:blipFill>
          <a:blip r:embed="rId2">
            <a:extLst>
              <a:ext uri="{28A0092B-C50C-407E-A947-70E740481C1C}">
                <a14:useLocalDpi xmlns:a14="http://schemas.microsoft.com/office/drawing/2010/main" val="0"/>
              </a:ext>
            </a:extLst>
          </a:blip>
          <a:srcRect/>
          <a:stretch>
            <a:fillRect/>
          </a:stretch>
        </p:blipFill>
        <p:spPr bwMode="auto">
          <a:xfrm>
            <a:off x="6012160" y="4509120"/>
            <a:ext cx="2324100" cy="847725"/>
          </a:xfrm>
          <a:prstGeom prst="rect">
            <a:avLst/>
          </a:prstGeom>
          <a:noFill/>
          <a:ln>
            <a:noFill/>
          </a:ln>
        </p:spPr>
      </p:pic>
    </p:spTree>
    <p:extLst>
      <p:ext uri="{BB962C8B-B14F-4D97-AF65-F5344CB8AC3E}">
        <p14:creationId xmlns:p14="http://schemas.microsoft.com/office/powerpoint/2010/main" val="30172203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8229600" cy="922114"/>
          </a:xfrm>
        </p:spPr>
        <p:txBody>
          <a:bodyPr>
            <a:normAutofit/>
          </a:bodyPr>
          <a:lstStyle/>
          <a:p>
            <a:pPr algn="l"/>
            <a:r>
              <a:rPr lang="en-US" sz="3600" dirty="0" smtClean="0"/>
              <a:t>Macro (non VBA)					    </a:t>
            </a:r>
            <a:r>
              <a:rPr lang="en-US" sz="2000" dirty="0" smtClean="0"/>
              <a:t>2</a:t>
            </a:r>
            <a:endParaRPr lang="en-GB" sz="2000" dirty="0"/>
          </a:p>
        </p:txBody>
      </p:sp>
      <p:sp>
        <p:nvSpPr>
          <p:cNvPr id="3" name="Rectangle 2"/>
          <p:cNvSpPr/>
          <p:nvPr/>
        </p:nvSpPr>
        <p:spPr>
          <a:xfrm>
            <a:off x="539552" y="1204004"/>
            <a:ext cx="8136904" cy="4601260"/>
          </a:xfrm>
          <a:prstGeom prst="rect">
            <a:avLst/>
          </a:prstGeom>
        </p:spPr>
        <p:txBody>
          <a:bodyPr wrap="square">
            <a:spAutoFit/>
          </a:bodyPr>
          <a:lstStyle/>
          <a:p>
            <a:pPr>
              <a:lnSpc>
                <a:spcPct val="107000"/>
              </a:lnSpc>
              <a:spcAft>
                <a:spcPts val="800"/>
              </a:spcAft>
            </a:pPr>
            <a:r>
              <a:rPr lang="en-US" sz="1400" b="1" dirty="0">
                <a:ea typeface="Calibri"/>
                <a:cs typeface="Times New Roman"/>
              </a:rPr>
              <a:t>Note</a:t>
            </a:r>
            <a:r>
              <a:rPr lang="en-US" sz="1400" dirty="0">
                <a:ea typeface="Calibri"/>
                <a:cs typeface="Times New Roman"/>
              </a:rPr>
              <a:t>    To help prevent potentially dangerous code from running, we recommend that you return to any one of the settings that disable all macros after you finish working with macros.</a:t>
            </a:r>
            <a:endParaRPr lang="en-GB" sz="1400" dirty="0">
              <a:ea typeface="Calibri"/>
              <a:cs typeface="Times New Roman"/>
            </a:endParaRPr>
          </a:p>
          <a:p>
            <a:pPr>
              <a:lnSpc>
                <a:spcPct val="107000"/>
              </a:lnSpc>
              <a:spcAft>
                <a:spcPts val="800"/>
              </a:spcAft>
            </a:pPr>
            <a:r>
              <a:rPr lang="en-US" sz="1400" dirty="0">
                <a:ea typeface="Calibri"/>
                <a:cs typeface="Times New Roman"/>
              </a:rPr>
              <a:t>For more information about how to change the settings, see </a:t>
            </a:r>
            <a:r>
              <a:rPr lang="en-US" sz="1400" u="sng" dirty="0">
                <a:solidFill>
                  <a:srgbClr val="0563C1"/>
                </a:solidFill>
                <a:ea typeface="Calibri"/>
                <a:cs typeface="Times New Roman"/>
                <a:hlinkClick r:id="rId2" tooltip="Change macro security settings in Excel"/>
              </a:rPr>
              <a:t>Change macro security settings in Excel</a:t>
            </a:r>
            <a:r>
              <a:rPr lang="en-US" sz="1400" dirty="0">
                <a:ea typeface="Calibri"/>
                <a:cs typeface="Times New Roman"/>
              </a:rPr>
              <a:t>.</a:t>
            </a:r>
            <a:endParaRPr lang="en-GB" sz="1400" dirty="0">
              <a:ea typeface="Calibri"/>
              <a:cs typeface="Times New Roman"/>
            </a:endParaRPr>
          </a:p>
          <a:p>
            <a:pPr lvl="0">
              <a:lnSpc>
                <a:spcPct val="107000"/>
              </a:lnSpc>
              <a:spcAft>
                <a:spcPts val="800"/>
              </a:spcAft>
              <a:tabLst>
                <a:tab pos="457200" algn="l"/>
              </a:tabLst>
            </a:pPr>
            <a:r>
              <a:rPr lang="en-US" sz="1400" dirty="0" smtClean="0">
                <a:ea typeface="Calibri"/>
                <a:cs typeface="Times New Roman"/>
              </a:rPr>
              <a:t>3. On </a:t>
            </a:r>
            <a:r>
              <a:rPr lang="en-US" sz="1400" dirty="0">
                <a:ea typeface="Calibri"/>
                <a:cs typeface="Times New Roman"/>
              </a:rPr>
              <a:t>the </a:t>
            </a:r>
            <a:r>
              <a:rPr lang="en-US" sz="1400" b="1" dirty="0">
                <a:ea typeface="Calibri"/>
                <a:cs typeface="Times New Roman"/>
              </a:rPr>
              <a:t>Developer</a:t>
            </a:r>
            <a:r>
              <a:rPr lang="en-US" sz="1400" dirty="0">
                <a:ea typeface="Calibri"/>
                <a:cs typeface="Times New Roman"/>
              </a:rPr>
              <a:t> tab, in the </a:t>
            </a:r>
            <a:r>
              <a:rPr lang="en-US" sz="1400" b="1" dirty="0">
                <a:ea typeface="Calibri"/>
                <a:cs typeface="Times New Roman"/>
              </a:rPr>
              <a:t>Code</a:t>
            </a:r>
            <a:r>
              <a:rPr lang="en-US" sz="1400" dirty="0">
                <a:ea typeface="Calibri"/>
                <a:cs typeface="Times New Roman"/>
              </a:rPr>
              <a:t> group, click </a:t>
            </a:r>
            <a:r>
              <a:rPr lang="en-US" sz="1400" b="1" dirty="0">
                <a:ea typeface="Calibri"/>
                <a:cs typeface="Times New Roman"/>
              </a:rPr>
              <a:t>Record Macro</a:t>
            </a:r>
            <a:r>
              <a:rPr lang="en-US" sz="1400" dirty="0">
                <a:ea typeface="Calibri"/>
                <a:cs typeface="Times New Roman"/>
              </a:rPr>
              <a:t>.</a:t>
            </a:r>
            <a:endParaRPr lang="en-GB" sz="1400" dirty="0">
              <a:ea typeface="Calibri"/>
              <a:cs typeface="Times New Roman"/>
            </a:endParaRPr>
          </a:p>
          <a:p>
            <a:pPr lvl="0">
              <a:lnSpc>
                <a:spcPct val="107000"/>
              </a:lnSpc>
              <a:spcAft>
                <a:spcPts val="800"/>
              </a:spcAft>
              <a:tabLst>
                <a:tab pos="457200" algn="l"/>
              </a:tabLst>
            </a:pPr>
            <a:r>
              <a:rPr lang="en-US" sz="1400" dirty="0" smtClean="0">
                <a:ea typeface="Calibri"/>
                <a:cs typeface="Times New Roman"/>
              </a:rPr>
              <a:t>4. In </a:t>
            </a:r>
            <a:r>
              <a:rPr lang="en-US" sz="1400" dirty="0">
                <a:ea typeface="Calibri"/>
                <a:cs typeface="Times New Roman"/>
              </a:rPr>
              <a:t>the </a:t>
            </a:r>
            <a:r>
              <a:rPr lang="en-US" sz="1400" b="1" dirty="0">
                <a:ea typeface="Calibri"/>
                <a:cs typeface="Times New Roman"/>
              </a:rPr>
              <a:t>Macro name</a:t>
            </a:r>
            <a:r>
              <a:rPr lang="en-US" sz="1400" dirty="0">
                <a:ea typeface="Calibri"/>
                <a:cs typeface="Times New Roman"/>
              </a:rPr>
              <a:t> box, enter a name for the macro.</a:t>
            </a:r>
            <a:endParaRPr lang="en-GB" sz="1400" dirty="0">
              <a:ea typeface="Calibri"/>
              <a:cs typeface="Times New Roman"/>
            </a:endParaRPr>
          </a:p>
          <a:p>
            <a:pPr>
              <a:lnSpc>
                <a:spcPct val="107000"/>
              </a:lnSpc>
              <a:spcAft>
                <a:spcPts val="800"/>
              </a:spcAft>
            </a:pPr>
            <a:r>
              <a:rPr lang="en-US" sz="1400" b="1" dirty="0">
                <a:ea typeface="Calibri"/>
                <a:cs typeface="Times New Roman"/>
              </a:rPr>
              <a:t>Note</a:t>
            </a:r>
            <a:r>
              <a:rPr lang="en-US" sz="1400" dirty="0">
                <a:ea typeface="Calibri"/>
                <a:cs typeface="Times New Roman"/>
              </a:rPr>
              <a:t>    The first character of the macro name must be a letter. Subsequent characters can be letters, numbers, or underscore characters. Spaces cannot be used in a macro name; an underscore character works well as a word separator. If you use a macro name that is also a cell reference, you may get an error message that the macro name is not </a:t>
            </a:r>
            <a:r>
              <a:rPr lang="en-US" sz="1400" dirty="0" smtClean="0">
                <a:ea typeface="Calibri"/>
                <a:cs typeface="Times New Roman"/>
              </a:rPr>
              <a:t>valid.</a:t>
            </a:r>
            <a:endParaRPr lang="en-GB" sz="1400" dirty="0" smtClean="0">
              <a:ea typeface="Calibri"/>
              <a:cs typeface="Times New Roman"/>
            </a:endParaRPr>
          </a:p>
          <a:p>
            <a:pPr>
              <a:lnSpc>
                <a:spcPct val="107000"/>
              </a:lnSpc>
              <a:spcAft>
                <a:spcPts val="800"/>
              </a:spcAft>
            </a:pPr>
            <a:r>
              <a:rPr lang="en-GB" sz="1400" dirty="0" smtClean="0">
                <a:ea typeface="Calibri"/>
                <a:cs typeface="Times New Roman"/>
              </a:rPr>
              <a:t>5. </a:t>
            </a:r>
            <a:r>
              <a:rPr lang="en-US" sz="1400" dirty="0" smtClean="0">
                <a:ea typeface="Calibri"/>
                <a:cs typeface="Times New Roman"/>
              </a:rPr>
              <a:t>To </a:t>
            </a:r>
            <a:r>
              <a:rPr lang="en-US" sz="1400" dirty="0">
                <a:ea typeface="Calibri"/>
                <a:cs typeface="Times New Roman"/>
              </a:rPr>
              <a:t>assign a CTRL combination shortcut key to run the macro, in the </a:t>
            </a:r>
            <a:r>
              <a:rPr lang="en-US" sz="1400" b="1" dirty="0">
                <a:ea typeface="Calibri"/>
                <a:cs typeface="Times New Roman"/>
              </a:rPr>
              <a:t>Shortcut key</a:t>
            </a:r>
            <a:r>
              <a:rPr lang="en-US" sz="1400" dirty="0">
                <a:ea typeface="Calibri"/>
                <a:cs typeface="Times New Roman"/>
              </a:rPr>
              <a:t> box, type any lowercase letter or uppercase letter that you want to use.</a:t>
            </a:r>
            <a:endParaRPr lang="en-GB" sz="1400" dirty="0">
              <a:ea typeface="Calibri"/>
              <a:cs typeface="Times New Roman"/>
            </a:endParaRPr>
          </a:p>
          <a:p>
            <a:pPr>
              <a:lnSpc>
                <a:spcPct val="107000"/>
              </a:lnSpc>
              <a:spcAft>
                <a:spcPts val="800"/>
              </a:spcAft>
            </a:pPr>
            <a:r>
              <a:rPr lang="en-US" sz="1400" b="1" dirty="0">
                <a:ea typeface="Calibri"/>
                <a:cs typeface="Times New Roman"/>
              </a:rPr>
              <a:t>Note</a:t>
            </a:r>
            <a:r>
              <a:rPr lang="en-US" sz="1400" dirty="0">
                <a:ea typeface="Calibri"/>
                <a:cs typeface="Times New Roman"/>
              </a:rPr>
              <a:t>    The shortcut key will override any equivalent default Excel shortcut key while the workbook that contains the macro is open.</a:t>
            </a:r>
            <a:endParaRPr lang="en-GB" sz="1400" dirty="0">
              <a:ea typeface="Calibri"/>
              <a:cs typeface="Times New Roman"/>
            </a:endParaRPr>
          </a:p>
          <a:p>
            <a:pPr>
              <a:lnSpc>
                <a:spcPct val="107000"/>
              </a:lnSpc>
              <a:spcAft>
                <a:spcPts val="800"/>
              </a:spcAft>
            </a:pPr>
            <a:r>
              <a:rPr lang="en-US" sz="1400" dirty="0">
                <a:ea typeface="Calibri"/>
                <a:cs typeface="Times New Roman"/>
              </a:rPr>
              <a:t>For a list of CTRL combination shortcut keys that are already assigned in Excel, see </a:t>
            </a:r>
            <a:r>
              <a:rPr lang="en-US" sz="1400" u="sng" dirty="0">
                <a:solidFill>
                  <a:srgbClr val="0563C1"/>
                </a:solidFill>
                <a:ea typeface="Calibri"/>
                <a:cs typeface="Times New Roman"/>
                <a:hlinkClick r:id="rId3" tooltip="Excel shortcut and function keys"/>
              </a:rPr>
              <a:t>Excel shortcut and function keys</a:t>
            </a:r>
            <a:r>
              <a:rPr lang="en-US" sz="1400" dirty="0">
                <a:ea typeface="Calibri"/>
                <a:cs typeface="Times New Roman"/>
              </a:rPr>
              <a:t>.</a:t>
            </a:r>
            <a:endParaRPr lang="en-GB" sz="1400" dirty="0">
              <a:ea typeface="Calibri"/>
              <a:cs typeface="Times New Roman"/>
            </a:endParaRPr>
          </a:p>
          <a:p>
            <a:pPr lvl="0">
              <a:lnSpc>
                <a:spcPct val="107000"/>
              </a:lnSpc>
              <a:spcAft>
                <a:spcPts val="800"/>
              </a:spcAft>
              <a:tabLst>
                <a:tab pos="457200" algn="l"/>
              </a:tabLst>
            </a:pPr>
            <a:r>
              <a:rPr lang="en-US" sz="1400" dirty="0" smtClean="0">
                <a:ea typeface="Calibri"/>
                <a:cs typeface="Times New Roman"/>
              </a:rPr>
              <a:t>6. In </a:t>
            </a:r>
            <a:r>
              <a:rPr lang="en-US" sz="1400" dirty="0">
                <a:ea typeface="Calibri"/>
                <a:cs typeface="Times New Roman"/>
              </a:rPr>
              <a:t>the </a:t>
            </a:r>
            <a:r>
              <a:rPr lang="en-US" sz="1400" b="1" dirty="0">
                <a:ea typeface="Calibri"/>
                <a:cs typeface="Times New Roman"/>
              </a:rPr>
              <a:t>Store macro in</a:t>
            </a:r>
            <a:r>
              <a:rPr lang="en-US" sz="1400" dirty="0">
                <a:ea typeface="Calibri"/>
                <a:cs typeface="Times New Roman"/>
              </a:rPr>
              <a:t> list, select the workbook where you want to store the macro.</a:t>
            </a:r>
            <a:endParaRPr lang="en-GB" sz="1400" dirty="0">
              <a:ea typeface="Calibri"/>
              <a:cs typeface="Times New Roman"/>
            </a:endParaRPr>
          </a:p>
        </p:txBody>
      </p:sp>
    </p:spTree>
    <p:extLst>
      <p:ext uri="{BB962C8B-B14F-4D97-AF65-F5344CB8AC3E}">
        <p14:creationId xmlns:p14="http://schemas.microsoft.com/office/powerpoint/2010/main" val="8879939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8229600" cy="922114"/>
          </a:xfrm>
        </p:spPr>
        <p:txBody>
          <a:bodyPr>
            <a:normAutofit/>
          </a:bodyPr>
          <a:lstStyle/>
          <a:p>
            <a:pPr algn="l"/>
            <a:r>
              <a:rPr lang="en-US" sz="3600" dirty="0" smtClean="0"/>
              <a:t>Macro (non VBA)					    </a:t>
            </a:r>
            <a:r>
              <a:rPr lang="en-US" sz="2000" dirty="0" smtClean="0"/>
              <a:t>3</a:t>
            </a:r>
            <a:endParaRPr lang="en-GB" sz="2000" dirty="0"/>
          </a:p>
        </p:txBody>
      </p:sp>
      <p:sp>
        <p:nvSpPr>
          <p:cNvPr id="3" name="Rectangle 2"/>
          <p:cNvSpPr/>
          <p:nvPr/>
        </p:nvSpPr>
        <p:spPr>
          <a:xfrm>
            <a:off x="539552" y="1339220"/>
            <a:ext cx="8136904" cy="3601948"/>
          </a:xfrm>
          <a:prstGeom prst="rect">
            <a:avLst/>
          </a:prstGeom>
        </p:spPr>
        <p:txBody>
          <a:bodyPr wrap="square">
            <a:spAutoFit/>
          </a:bodyPr>
          <a:lstStyle/>
          <a:p>
            <a:pPr>
              <a:lnSpc>
                <a:spcPct val="107000"/>
              </a:lnSpc>
              <a:spcAft>
                <a:spcPts val="800"/>
              </a:spcAft>
            </a:pPr>
            <a:r>
              <a:rPr lang="en-US" sz="1400" b="1" dirty="0">
                <a:ea typeface="Calibri"/>
                <a:cs typeface="Times New Roman"/>
              </a:rPr>
              <a:t>Tip</a:t>
            </a:r>
            <a:r>
              <a:rPr lang="en-US" sz="1400" dirty="0">
                <a:ea typeface="Calibri"/>
                <a:cs typeface="Times New Roman"/>
              </a:rPr>
              <a:t>    If you want a macro to be available whenever you use Excel, select </a:t>
            </a:r>
            <a:r>
              <a:rPr lang="en-US" sz="1400" b="1" dirty="0">
                <a:ea typeface="Calibri"/>
                <a:cs typeface="Times New Roman"/>
              </a:rPr>
              <a:t>Personal Macro Workbook</a:t>
            </a:r>
            <a:r>
              <a:rPr lang="en-US" sz="1400" dirty="0">
                <a:ea typeface="Calibri"/>
                <a:cs typeface="Times New Roman"/>
              </a:rPr>
              <a:t>. When you select </a:t>
            </a:r>
            <a:r>
              <a:rPr lang="en-US" sz="1400" b="1" dirty="0">
                <a:ea typeface="Calibri"/>
                <a:cs typeface="Times New Roman"/>
              </a:rPr>
              <a:t>Personal Macro Workbook</a:t>
            </a:r>
            <a:r>
              <a:rPr lang="en-US" sz="1400" dirty="0">
                <a:ea typeface="Calibri"/>
                <a:cs typeface="Times New Roman"/>
              </a:rPr>
              <a:t>, Excel creates a hidden personal macro workbook (Personal.xlsb) if it does not already exist, and saves the macro in this workbook. In Windows Vista, this workbook is saved in the C:\Users\user name\</a:t>
            </a:r>
            <a:r>
              <a:rPr lang="en-US" sz="1400" dirty="0" err="1">
                <a:ea typeface="Calibri"/>
                <a:cs typeface="Times New Roman"/>
              </a:rPr>
              <a:t>AppData</a:t>
            </a:r>
            <a:r>
              <a:rPr lang="en-US" sz="1400" dirty="0">
                <a:ea typeface="Calibri"/>
                <a:cs typeface="Times New Roman"/>
              </a:rPr>
              <a:t>\Local\Microsoft\Excel\</a:t>
            </a:r>
            <a:r>
              <a:rPr lang="en-US" sz="1400" dirty="0" err="1">
                <a:ea typeface="Calibri"/>
                <a:cs typeface="Times New Roman"/>
              </a:rPr>
              <a:t>XLStart</a:t>
            </a:r>
            <a:r>
              <a:rPr lang="en-US" sz="1400" dirty="0">
                <a:ea typeface="Calibri"/>
                <a:cs typeface="Times New Roman"/>
              </a:rPr>
              <a:t> folder. In Microsoft Windows XP, this workbook is saved in the C:\Documents and Settings\user name\Application Data\Microsoft\Excel\</a:t>
            </a:r>
            <a:r>
              <a:rPr lang="en-US" sz="1400" dirty="0" err="1">
                <a:ea typeface="Calibri"/>
                <a:cs typeface="Times New Roman"/>
              </a:rPr>
              <a:t>XLStart</a:t>
            </a:r>
            <a:r>
              <a:rPr lang="en-US" sz="1400" dirty="0">
                <a:ea typeface="Calibri"/>
                <a:cs typeface="Times New Roman"/>
              </a:rPr>
              <a:t> folder. Workbooks in the </a:t>
            </a:r>
            <a:r>
              <a:rPr lang="en-US" sz="1400" dirty="0" err="1">
                <a:ea typeface="Calibri"/>
                <a:cs typeface="Times New Roman"/>
              </a:rPr>
              <a:t>XLStart</a:t>
            </a:r>
            <a:r>
              <a:rPr lang="en-US" sz="1400" dirty="0">
                <a:ea typeface="Calibri"/>
                <a:cs typeface="Times New Roman"/>
              </a:rPr>
              <a:t> folder are opened automatically whenever Excel starts. If you want a macro in the personal macro workbook to be run automatically in another workbook, you must also save that workbook in the </a:t>
            </a:r>
            <a:r>
              <a:rPr lang="en-US" sz="1400" dirty="0" err="1">
                <a:ea typeface="Calibri"/>
                <a:cs typeface="Times New Roman"/>
              </a:rPr>
              <a:t>XLStart</a:t>
            </a:r>
            <a:r>
              <a:rPr lang="en-US" sz="1400" dirty="0">
                <a:ea typeface="Calibri"/>
                <a:cs typeface="Times New Roman"/>
              </a:rPr>
              <a:t> folder so that both workbooks are opened when Excel starts.</a:t>
            </a:r>
            <a:endParaRPr lang="en-GB" sz="1400" dirty="0">
              <a:ea typeface="Calibri"/>
              <a:cs typeface="Times New Roman"/>
            </a:endParaRPr>
          </a:p>
          <a:p>
            <a:pPr lvl="0">
              <a:lnSpc>
                <a:spcPct val="107000"/>
              </a:lnSpc>
              <a:spcAft>
                <a:spcPts val="800"/>
              </a:spcAft>
              <a:tabLst>
                <a:tab pos="457200" algn="l"/>
              </a:tabLst>
            </a:pPr>
            <a:r>
              <a:rPr lang="en-US" sz="1400" dirty="0" smtClean="0">
                <a:ea typeface="Calibri"/>
                <a:cs typeface="Times New Roman"/>
              </a:rPr>
              <a:t>7. In </a:t>
            </a:r>
            <a:r>
              <a:rPr lang="en-US" sz="1400" dirty="0">
                <a:ea typeface="Calibri"/>
                <a:cs typeface="Times New Roman"/>
              </a:rPr>
              <a:t>the </a:t>
            </a:r>
            <a:r>
              <a:rPr lang="en-US" sz="1400" b="1" dirty="0">
                <a:ea typeface="Calibri"/>
                <a:cs typeface="Times New Roman"/>
              </a:rPr>
              <a:t>Description</a:t>
            </a:r>
            <a:r>
              <a:rPr lang="en-US" sz="1400" dirty="0">
                <a:ea typeface="Calibri"/>
                <a:cs typeface="Times New Roman"/>
              </a:rPr>
              <a:t> box, type a description of the </a:t>
            </a:r>
            <a:r>
              <a:rPr lang="en-US" sz="1400" dirty="0" smtClean="0">
                <a:ea typeface="Calibri"/>
                <a:cs typeface="Times New Roman"/>
              </a:rPr>
              <a:t>macro.</a:t>
            </a:r>
            <a:endParaRPr lang="en-GB" sz="1400" dirty="0">
              <a:ea typeface="Calibri"/>
              <a:cs typeface="Times New Roman"/>
            </a:endParaRPr>
          </a:p>
          <a:p>
            <a:pPr lvl="0">
              <a:lnSpc>
                <a:spcPct val="107000"/>
              </a:lnSpc>
              <a:spcAft>
                <a:spcPts val="800"/>
              </a:spcAft>
              <a:tabLst>
                <a:tab pos="457200" algn="l"/>
              </a:tabLst>
            </a:pPr>
            <a:r>
              <a:rPr lang="en-GB" sz="1400" dirty="0" smtClean="0">
                <a:ea typeface="Calibri"/>
                <a:cs typeface="Times New Roman"/>
              </a:rPr>
              <a:t>8. </a:t>
            </a:r>
            <a:r>
              <a:rPr lang="en-US" sz="1400" dirty="0" smtClean="0">
                <a:ea typeface="Calibri"/>
                <a:cs typeface="Times New Roman"/>
              </a:rPr>
              <a:t>Click </a:t>
            </a:r>
            <a:r>
              <a:rPr lang="en-US" sz="1400" b="1" dirty="0">
                <a:ea typeface="Calibri"/>
                <a:cs typeface="Times New Roman"/>
              </a:rPr>
              <a:t>OK</a:t>
            </a:r>
            <a:r>
              <a:rPr lang="en-US" sz="1400" dirty="0">
                <a:ea typeface="Calibri"/>
                <a:cs typeface="Times New Roman"/>
              </a:rPr>
              <a:t> to start </a:t>
            </a:r>
            <a:r>
              <a:rPr lang="en-US" sz="1400" dirty="0" smtClean="0">
                <a:ea typeface="Calibri"/>
                <a:cs typeface="Times New Roman"/>
              </a:rPr>
              <a:t>recording.</a:t>
            </a:r>
            <a:endParaRPr lang="en-GB" sz="1400" dirty="0" smtClean="0">
              <a:ea typeface="Calibri"/>
              <a:cs typeface="Times New Roman"/>
            </a:endParaRPr>
          </a:p>
          <a:p>
            <a:pPr lvl="0">
              <a:lnSpc>
                <a:spcPct val="107000"/>
              </a:lnSpc>
              <a:spcAft>
                <a:spcPts val="800"/>
              </a:spcAft>
              <a:tabLst>
                <a:tab pos="457200" algn="l"/>
              </a:tabLst>
            </a:pPr>
            <a:r>
              <a:rPr lang="en-GB" sz="1400" dirty="0" smtClean="0">
                <a:ea typeface="Calibri"/>
                <a:cs typeface="Times New Roman"/>
              </a:rPr>
              <a:t>9. </a:t>
            </a:r>
            <a:r>
              <a:rPr lang="en-US" sz="1400" dirty="0" smtClean="0">
                <a:ea typeface="Calibri"/>
                <a:cs typeface="Times New Roman"/>
              </a:rPr>
              <a:t>Perform </a:t>
            </a:r>
            <a:r>
              <a:rPr lang="en-US" sz="1400" dirty="0">
                <a:ea typeface="Calibri"/>
                <a:cs typeface="Times New Roman"/>
              </a:rPr>
              <a:t>the actions that you want to record.</a:t>
            </a:r>
            <a:endParaRPr lang="en-GB" sz="1400" dirty="0">
              <a:ea typeface="Calibri"/>
              <a:cs typeface="Times New Roman"/>
            </a:endParaRPr>
          </a:p>
          <a:p>
            <a:pPr lvl="0">
              <a:lnSpc>
                <a:spcPct val="107000"/>
              </a:lnSpc>
              <a:spcAft>
                <a:spcPts val="800"/>
              </a:spcAft>
              <a:tabLst>
                <a:tab pos="457200" algn="l"/>
              </a:tabLst>
            </a:pPr>
            <a:r>
              <a:rPr lang="en-US" sz="1400" dirty="0" smtClean="0">
                <a:ea typeface="Calibri"/>
                <a:cs typeface="Times New Roman"/>
              </a:rPr>
              <a:t>10. On </a:t>
            </a:r>
            <a:r>
              <a:rPr lang="en-US" sz="1400" dirty="0">
                <a:ea typeface="Calibri"/>
                <a:cs typeface="Times New Roman"/>
              </a:rPr>
              <a:t>the </a:t>
            </a:r>
            <a:r>
              <a:rPr lang="en-US" sz="1400" b="1" dirty="0">
                <a:ea typeface="Calibri"/>
                <a:cs typeface="Times New Roman"/>
              </a:rPr>
              <a:t>Developer</a:t>
            </a:r>
            <a:r>
              <a:rPr lang="en-US" sz="1400" dirty="0">
                <a:ea typeface="Calibri"/>
                <a:cs typeface="Times New Roman"/>
              </a:rPr>
              <a:t> tab, in the </a:t>
            </a:r>
            <a:r>
              <a:rPr lang="en-US" sz="1400" b="1" dirty="0">
                <a:ea typeface="Calibri"/>
                <a:cs typeface="Times New Roman"/>
              </a:rPr>
              <a:t>Code</a:t>
            </a:r>
            <a:r>
              <a:rPr lang="en-US" sz="1400" dirty="0">
                <a:ea typeface="Calibri"/>
                <a:cs typeface="Times New Roman"/>
              </a:rPr>
              <a:t> group, click </a:t>
            </a:r>
            <a:r>
              <a:rPr lang="en-US" sz="1400" b="1" dirty="0">
                <a:ea typeface="Calibri"/>
                <a:cs typeface="Times New Roman"/>
              </a:rPr>
              <a:t>Stop Recording</a:t>
            </a:r>
            <a:r>
              <a:rPr lang="en-US" sz="1400" dirty="0">
                <a:ea typeface="Calibri"/>
                <a:cs typeface="Times New Roman"/>
              </a:rPr>
              <a:t> .</a:t>
            </a:r>
            <a:endParaRPr lang="en-GB" sz="1400" dirty="0">
              <a:ea typeface="Calibri"/>
              <a:cs typeface="Times New Roman"/>
            </a:endParaRPr>
          </a:p>
          <a:p>
            <a:pPr>
              <a:lnSpc>
                <a:spcPct val="107000"/>
              </a:lnSpc>
              <a:spcAft>
                <a:spcPts val="800"/>
              </a:spcAft>
            </a:pPr>
            <a:r>
              <a:rPr lang="en-US" sz="1400" b="1" dirty="0">
                <a:ea typeface="Calibri"/>
                <a:cs typeface="Times New Roman"/>
              </a:rPr>
              <a:t>Tip</a:t>
            </a:r>
            <a:r>
              <a:rPr lang="en-US" sz="1400" dirty="0">
                <a:ea typeface="Calibri"/>
                <a:cs typeface="Times New Roman"/>
              </a:rPr>
              <a:t>    You can also click </a:t>
            </a:r>
            <a:r>
              <a:rPr lang="en-US" sz="1400" b="1" dirty="0">
                <a:ea typeface="Calibri"/>
                <a:cs typeface="Times New Roman"/>
              </a:rPr>
              <a:t>Stop </a:t>
            </a:r>
            <a:r>
              <a:rPr lang="en-US" sz="1400" b="1" dirty="0" smtClean="0">
                <a:ea typeface="Calibri"/>
                <a:cs typeface="Times New Roman"/>
              </a:rPr>
              <a:t>Recording       </a:t>
            </a:r>
            <a:r>
              <a:rPr lang="en-US" sz="1400" dirty="0" smtClean="0">
                <a:ea typeface="Calibri"/>
                <a:cs typeface="Times New Roman"/>
              </a:rPr>
              <a:t> </a:t>
            </a:r>
            <a:r>
              <a:rPr lang="en-US" sz="1400" dirty="0">
                <a:ea typeface="Calibri"/>
                <a:cs typeface="Times New Roman"/>
              </a:rPr>
              <a:t>on the left side of the status bar.</a:t>
            </a:r>
            <a:endParaRPr lang="en-GB" sz="1400" dirty="0">
              <a:ea typeface="Calibri"/>
              <a:cs typeface="Times New Roman"/>
            </a:endParaRPr>
          </a:p>
        </p:txBody>
      </p:sp>
      <p:pic>
        <p:nvPicPr>
          <p:cNvPr id="4" name="Picture 3" descr="Button image"/>
          <p:cNvPicPr/>
          <p:nvPr/>
        </p:nvPicPr>
        <p:blipFill>
          <a:blip r:embed="rId2">
            <a:extLst>
              <a:ext uri="{28A0092B-C50C-407E-A947-70E740481C1C}">
                <a14:useLocalDpi xmlns:a14="http://schemas.microsoft.com/office/drawing/2010/main" val="0"/>
              </a:ext>
            </a:extLst>
          </a:blip>
          <a:srcRect/>
          <a:stretch>
            <a:fillRect/>
          </a:stretch>
        </p:blipFill>
        <p:spPr bwMode="auto">
          <a:xfrm>
            <a:off x="6084168" y="4509120"/>
            <a:ext cx="200025" cy="190500"/>
          </a:xfrm>
          <a:prstGeom prst="rect">
            <a:avLst/>
          </a:prstGeom>
          <a:noFill/>
          <a:ln>
            <a:noFill/>
          </a:ln>
        </p:spPr>
      </p:pic>
      <p:pic>
        <p:nvPicPr>
          <p:cNvPr id="5" name="Picture 4" descr="Button image"/>
          <p:cNvPicPr/>
          <p:nvPr/>
        </p:nvPicPr>
        <p:blipFill>
          <a:blip r:embed="rId2">
            <a:extLst>
              <a:ext uri="{28A0092B-C50C-407E-A947-70E740481C1C}">
                <a14:useLocalDpi xmlns:a14="http://schemas.microsoft.com/office/drawing/2010/main" val="0"/>
              </a:ext>
            </a:extLst>
          </a:blip>
          <a:srcRect/>
          <a:stretch>
            <a:fillRect/>
          </a:stretch>
        </p:blipFill>
        <p:spPr bwMode="auto">
          <a:xfrm>
            <a:off x="3923928" y="4845918"/>
            <a:ext cx="200025" cy="190500"/>
          </a:xfrm>
          <a:prstGeom prst="rect">
            <a:avLst/>
          </a:prstGeom>
          <a:noFill/>
          <a:ln>
            <a:noFill/>
          </a:ln>
        </p:spPr>
      </p:pic>
    </p:spTree>
    <p:extLst>
      <p:ext uri="{BB962C8B-B14F-4D97-AF65-F5344CB8AC3E}">
        <p14:creationId xmlns:p14="http://schemas.microsoft.com/office/powerpoint/2010/main" val="23919075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114"/>
          </a:xfrm>
        </p:spPr>
        <p:txBody>
          <a:bodyPr>
            <a:normAutofit/>
          </a:bodyPr>
          <a:lstStyle/>
          <a:p>
            <a:pPr algn="l"/>
            <a:r>
              <a:rPr lang="en-US" sz="3600" dirty="0" smtClean="0"/>
              <a:t>ODBC							    </a:t>
            </a:r>
            <a:r>
              <a:rPr lang="en-US" sz="2000" dirty="0" smtClean="0"/>
              <a:t>1</a:t>
            </a:r>
            <a:endParaRPr lang="en-GB" sz="3600" dirty="0"/>
          </a:p>
        </p:txBody>
      </p:sp>
      <p:pic>
        <p:nvPicPr>
          <p:cNvPr id="4" name="Picture 3"/>
          <p:cNvPicPr/>
          <p:nvPr/>
        </p:nvPicPr>
        <p:blipFill rotWithShape="1">
          <a:blip r:embed="rId2"/>
          <a:srcRect t="35271" r="67455"/>
          <a:stretch/>
        </p:blipFill>
        <p:spPr bwMode="auto">
          <a:xfrm>
            <a:off x="3131840" y="2797623"/>
            <a:ext cx="2880320" cy="3925308"/>
          </a:xfrm>
          <a:prstGeom prst="rect">
            <a:avLst/>
          </a:prstGeom>
          <a:ln>
            <a:noFill/>
          </a:ln>
          <a:extLst>
            <a:ext uri="{53640926-AAD7-44D8-BBD7-CCE9431645EC}">
              <a14:shadowObscured xmlns:a14="http://schemas.microsoft.com/office/drawing/2010/main"/>
            </a:ext>
          </a:extLst>
        </p:spPr>
      </p:pic>
      <p:sp>
        <p:nvSpPr>
          <p:cNvPr id="3" name="TextBox 2"/>
          <p:cNvSpPr txBox="1"/>
          <p:nvPr/>
        </p:nvSpPr>
        <p:spPr>
          <a:xfrm>
            <a:off x="379934" y="4365104"/>
            <a:ext cx="2448272" cy="646331"/>
          </a:xfrm>
          <a:prstGeom prst="rect">
            <a:avLst/>
          </a:prstGeom>
          <a:noFill/>
        </p:spPr>
        <p:txBody>
          <a:bodyPr wrap="square" rtlCol="0">
            <a:spAutoFit/>
          </a:bodyPr>
          <a:lstStyle/>
          <a:p>
            <a:r>
              <a:rPr lang="en-US" dirty="0" smtClean="0"/>
              <a:t>Search for ODBC from the start menu</a:t>
            </a:r>
            <a:endParaRPr lang="en-GB" dirty="0"/>
          </a:p>
        </p:txBody>
      </p:sp>
      <p:sp>
        <p:nvSpPr>
          <p:cNvPr id="5" name="Rectangle 4"/>
          <p:cNvSpPr/>
          <p:nvPr/>
        </p:nvSpPr>
        <p:spPr>
          <a:xfrm>
            <a:off x="379934" y="1231592"/>
            <a:ext cx="8639422" cy="1477328"/>
          </a:xfrm>
          <a:prstGeom prst="rect">
            <a:avLst/>
          </a:prstGeom>
        </p:spPr>
        <p:txBody>
          <a:bodyPr wrap="square">
            <a:spAutoFit/>
          </a:bodyPr>
          <a:lstStyle/>
          <a:p>
            <a:r>
              <a:rPr lang="en-GB" b="1" dirty="0"/>
              <a:t>What is ODBC?</a:t>
            </a:r>
          </a:p>
          <a:p>
            <a:r>
              <a:rPr lang="en-GB" dirty="0"/>
              <a:t>Open Database Connectivity (ODBC) is a technology that programs use to access a wide range of databases (or data sources). For example, ODBC can be used to import data from a MySQL database into a Microsoft Excel spreadsheet. To do this, your computer needs the correct ODBC driver and data source.</a:t>
            </a:r>
          </a:p>
        </p:txBody>
      </p:sp>
    </p:spTree>
    <p:extLst>
      <p:ext uri="{BB962C8B-B14F-4D97-AF65-F5344CB8AC3E}">
        <p14:creationId xmlns:p14="http://schemas.microsoft.com/office/powerpoint/2010/main" val="30172203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48"/>
            <a:ext cx="8229600" cy="922114"/>
          </a:xfrm>
        </p:spPr>
        <p:txBody>
          <a:bodyPr>
            <a:normAutofit/>
          </a:bodyPr>
          <a:lstStyle/>
          <a:p>
            <a:pPr algn="l"/>
            <a:r>
              <a:rPr lang="en-US" sz="3600" dirty="0" smtClean="0"/>
              <a:t>ODBC					      			    </a:t>
            </a:r>
            <a:r>
              <a:rPr lang="en-US" sz="2000" dirty="0" smtClean="0"/>
              <a:t>2</a:t>
            </a:r>
            <a:endParaRPr lang="en-GB" sz="3600" dirty="0"/>
          </a:p>
        </p:txBody>
      </p:sp>
      <p:pic>
        <p:nvPicPr>
          <p:cNvPr id="5" name="Picture 4"/>
          <p:cNvPicPr/>
          <p:nvPr/>
        </p:nvPicPr>
        <p:blipFill>
          <a:blip r:embed="rId2"/>
          <a:stretch>
            <a:fillRect/>
          </a:stretch>
        </p:blipFill>
        <p:spPr>
          <a:xfrm>
            <a:off x="323528" y="2344645"/>
            <a:ext cx="4486275" cy="3714750"/>
          </a:xfrm>
          <a:prstGeom prst="rect">
            <a:avLst/>
          </a:prstGeom>
        </p:spPr>
      </p:pic>
      <p:sp>
        <p:nvSpPr>
          <p:cNvPr id="3" name="TextBox 2"/>
          <p:cNvSpPr txBox="1"/>
          <p:nvPr/>
        </p:nvSpPr>
        <p:spPr>
          <a:xfrm>
            <a:off x="611560" y="1052736"/>
            <a:ext cx="8064896" cy="369332"/>
          </a:xfrm>
          <a:prstGeom prst="rect">
            <a:avLst/>
          </a:prstGeom>
          <a:noFill/>
        </p:spPr>
        <p:txBody>
          <a:bodyPr wrap="square" rtlCol="0">
            <a:spAutoFit/>
          </a:bodyPr>
          <a:lstStyle/>
          <a:p>
            <a:endParaRPr lang="en-GB" dirty="0"/>
          </a:p>
        </p:txBody>
      </p:sp>
      <p:sp>
        <p:nvSpPr>
          <p:cNvPr id="7" name="TextBox 6"/>
          <p:cNvSpPr txBox="1"/>
          <p:nvPr/>
        </p:nvSpPr>
        <p:spPr>
          <a:xfrm>
            <a:off x="251520" y="1698314"/>
            <a:ext cx="2448272" cy="646331"/>
          </a:xfrm>
          <a:prstGeom prst="rect">
            <a:avLst/>
          </a:prstGeom>
          <a:noFill/>
        </p:spPr>
        <p:txBody>
          <a:bodyPr wrap="square" rtlCol="0">
            <a:spAutoFit/>
          </a:bodyPr>
          <a:lstStyle/>
          <a:p>
            <a:r>
              <a:rPr lang="en-US" dirty="0" smtClean="0"/>
              <a:t>Open Microsoft ODBC Administrator</a:t>
            </a:r>
            <a:endParaRPr lang="en-GB" dirty="0"/>
          </a:p>
        </p:txBody>
      </p:sp>
      <p:sp>
        <p:nvSpPr>
          <p:cNvPr id="6" name="TextBox 5"/>
          <p:cNvSpPr txBox="1"/>
          <p:nvPr/>
        </p:nvSpPr>
        <p:spPr>
          <a:xfrm>
            <a:off x="4932040" y="3068960"/>
            <a:ext cx="2448272" cy="923330"/>
          </a:xfrm>
          <a:prstGeom prst="rect">
            <a:avLst/>
          </a:prstGeom>
          <a:noFill/>
        </p:spPr>
        <p:txBody>
          <a:bodyPr wrap="square" rtlCol="0">
            <a:spAutoFit/>
          </a:bodyPr>
          <a:lstStyle/>
          <a:p>
            <a:r>
              <a:rPr lang="en-US" dirty="0" smtClean="0"/>
              <a:t>Click on “Add” to register new User data source</a:t>
            </a:r>
            <a:endParaRPr lang="en-GB" dirty="0"/>
          </a:p>
        </p:txBody>
      </p:sp>
    </p:spTree>
    <p:extLst>
      <p:ext uri="{BB962C8B-B14F-4D97-AF65-F5344CB8AC3E}">
        <p14:creationId xmlns:p14="http://schemas.microsoft.com/office/powerpoint/2010/main" val="928673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114"/>
          </a:xfrm>
        </p:spPr>
        <p:txBody>
          <a:bodyPr>
            <a:normAutofit/>
          </a:bodyPr>
          <a:lstStyle/>
          <a:p>
            <a:pPr algn="l"/>
            <a:r>
              <a:rPr lang="en-US" sz="3600" dirty="0" smtClean="0"/>
              <a:t>ODBC							    </a:t>
            </a:r>
            <a:r>
              <a:rPr lang="en-US" sz="2000" dirty="0" smtClean="0"/>
              <a:t>3</a:t>
            </a:r>
            <a:endParaRPr lang="en-GB" sz="3600" dirty="0"/>
          </a:p>
        </p:txBody>
      </p:sp>
      <p:pic>
        <p:nvPicPr>
          <p:cNvPr id="5" name="Picture 4"/>
          <p:cNvPicPr/>
          <p:nvPr/>
        </p:nvPicPr>
        <p:blipFill>
          <a:blip r:embed="rId2"/>
          <a:stretch>
            <a:fillRect/>
          </a:stretch>
        </p:blipFill>
        <p:spPr>
          <a:xfrm>
            <a:off x="3059832" y="1698314"/>
            <a:ext cx="4552950" cy="3409950"/>
          </a:xfrm>
          <a:prstGeom prst="rect">
            <a:avLst/>
          </a:prstGeom>
        </p:spPr>
      </p:pic>
      <p:sp>
        <p:nvSpPr>
          <p:cNvPr id="4" name="TextBox 3"/>
          <p:cNvSpPr txBox="1"/>
          <p:nvPr/>
        </p:nvSpPr>
        <p:spPr>
          <a:xfrm>
            <a:off x="251520" y="1698314"/>
            <a:ext cx="2592288" cy="1200329"/>
          </a:xfrm>
          <a:prstGeom prst="rect">
            <a:avLst/>
          </a:prstGeom>
          <a:noFill/>
        </p:spPr>
        <p:txBody>
          <a:bodyPr wrap="square" rtlCol="0">
            <a:spAutoFit/>
          </a:bodyPr>
          <a:lstStyle/>
          <a:p>
            <a:r>
              <a:rPr lang="en-US" dirty="0" smtClean="0"/>
              <a:t>Select the driver that you want to use for registering your connection to database</a:t>
            </a:r>
            <a:endParaRPr lang="en-GB" dirty="0"/>
          </a:p>
        </p:txBody>
      </p:sp>
      <p:sp>
        <p:nvSpPr>
          <p:cNvPr id="6" name="TextBox 5"/>
          <p:cNvSpPr txBox="1"/>
          <p:nvPr/>
        </p:nvSpPr>
        <p:spPr>
          <a:xfrm>
            <a:off x="323528" y="4077072"/>
            <a:ext cx="2664296" cy="1754326"/>
          </a:xfrm>
          <a:prstGeom prst="rect">
            <a:avLst/>
          </a:prstGeom>
          <a:noFill/>
        </p:spPr>
        <p:txBody>
          <a:bodyPr wrap="square" rtlCol="0">
            <a:spAutoFit/>
          </a:bodyPr>
          <a:lstStyle/>
          <a:p>
            <a:r>
              <a:rPr lang="en-US" dirty="0" smtClean="0">
                <a:solidFill>
                  <a:srgbClr val="FF0000"/>
                </a:solidFill>
              </a:rPr>
              <a:t>Note: </a:t>
            </a:r>
            <a:r>
              <a:rPr lang="en-US" dirty="0" smtClean="0"/>
              <a:t>Try to select the latest version for your database but if any error due to driver installation occurs, do switch to a lower version</a:t>
            </a:r>
            <a:endParaRPr lang="en-GB" dirty="0"/>
          </a:p>
        </p:txBody>
      </p:sp>
    </p:spTree>
    <p:extLst>
      <p:ext uri="{BB962C8B-B14F-4D97-AF65-F5344CB8AC3E}">
        <p14:creationId xmlns:p14="http://schemas.microsoft.com/office/powerpoint/2010/main" val="928673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114"/>
          </a:xfrm>
        </p:spPr>
        <p:txBody>
          <a:bodyPr>
            <a:normAutofit/>
          </a:bodyPr>
          <a:lstStyle/>
          <a:p>
            <a:pPr algn="l"/>
            <a:r>
              <a:rPr lang="en-US" sz="3600" dirty="0" smtClean="0"/>
              <a:t>ODBC							    </a:t>
            </a:r>
            <a:r>
              <a:rPr lang="en-US" sz="2000" dirty="0" smtClean="0"/>
              <a:t>4</a:t>
            </a:r>
            <a:endParaRPr lang="en-GB" sz="3600" dirty="0"/>
          </a:p>
        </p:txBody>
      </p:sp>
      <p:pic>
        <p:nvPicPr>
          <p:cNvPr id="5" name="Picture 4"/>
          <p:cNvPicPr/>
          <p:nvPr/>
        </p:nvPicPr>
        <p:blipFill>
          <a:blip r:embed="rId2"/>
          <a:stretch>
            <a:fillRect/>
          </a:stretch>
        </p:blipFill>
        <p:spPr>
          <a:xfrm>
            <a:off x="2915816" y="1484784"/>
            <a:ext cx="5457825" cy="3562350"/>
          </a:xfrm>
          <a:prstGeom prst="rect">
            <a:avLst/>
          </a:prstGeom>
        </p:spPr>
      </p:pic>
      <p:sp>
        <p:nvSpPr>
          <p:cNvPr id="4" name="TextBox 3"/>
          <p:cNvSpPr txBox="1"/>
          <p:nvPr/>
        </p:nvSpPr>
        <p:spPr>
          <a:xfrm>
            <a:off x="251520" y="1698314"/>
            <a:ext cx="2448272" cy="923330"/>
          </a:xfrm>
          <a:prstGeom prst="rect">
            <a:avLst/>
          </a:prstGeom>
          <a:noFill/>
        </p:spPr>
        <p:txBody>
          <a:bodyPr wrap="square" rtlCol="0">
            <a:spAutoFit/>
          </a:bodyPr>
          <a:lstStyle/>
          <a:p>
            <a:r>
              <a:rPr lang="en-US" dirty="0" smtClean="0"/>
              <a:t>The configuration dialog box will look as shown:</a:t>
            </a:r>
            <a:endParaRPr lang="en-GB" dirty="0"/>
          </a:p>
        </p:txBody>
      </p:sp>
    </p:spTree>
    <p:extLst>
      <p:ext uri="{BB962C8B-B14F-4D97-AF65-F5344CB8AC3E}">
        <p14:creationId xmlns:p14="http://schemas.microsoft.com/office/powerpoint/2010/main" val="928673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114"/>
          </a:xfrm>
        </p:spPr>
        <p:txBody>
          <a:bodyPr>
            <a:normAutofit/>
          </a:bodyPr>
          <a:lstStyle/>
          <a:p>
            <a:pPr algn="l"/>
            <a:r>
              <a:rPr lang="en-US" sz="3600" dirty="0" smtClean="0"/>
              <a:t>ODBC							    </a:t>
            </a:r>
            <a:r>
              <a:rPr lang="en-US" sz="2000" dirty="0" smtClean="0"/>
              <a:t>5</a:t>
            </a:r>
            <a:endParaRPr lang="en-GB" sz="3600" dirty="0"/>
          </a:p>
        </p:txBody>
      </p:sp>
      <p:sp>
        <p:nvSpPr>
          <p:cNvPr id="7" name="Rectangle 6"/>
          <p:cNvSpPr/>
          <p:nvPr/>
        </p:nvSpPr>
        <p:spPr>
          <a:xfrm>
            <a:off x="323528" y="1196752"/>
            <a:ext cx="8568952" cy="4955203"/>
          </a:xfrm>
          <a:prstGeom prst="rect">
            <a:avLst/>
          </a:prstGeom>
        </p:spPr>
        <p:txBody>
          <a:bodyPr wrap="square">
            <a:spAutoFit/>
          </a:bodyPr>
          <a:lstStyle/>
          <a:p>
            <a:r>
              <a:rPr lang="en-GB" sz="1100" b="1" dirty="0"/>
              <a:t>Oracle ODBC Driver Configuration Dialog </a:t>
            </a:r>
            <a:r>
              <a:rPr lang="en-GB" sz="1100" b="1" dirty="0" smtClean="0"/>
              <a:t>Box</a:t>
            </a:r>
          </a:p>
          <a:p>
            <a:endParaRPr lang="en-GB" sz="1100" b="1" dirty="0"/>
          </a:p>
          <a:p>
            <a:r>
              <a:rPr lang="en-GB" sz="1050" b="1" dirty="0">
                <a:solidFill>
                  <a:schemeClr val="tx2">
                    <a:lumMod val="60000"/>
                    <a:lumOff val="40000"/>
                  </a:schemeClr>
                </a:solidFill>
              </a:rPr>
              <a:t>NOTE: </a:t>
            </a:r>
            <a:r>
              <a:rPr lang="en-GB" sz="1050" dirty="0"/>
              <a:t>The Oracle ODBC Driver Configuration dialog box is available for Microsoft Windows users only.</a:t>
            </a:r>
          </a:p>
          <a:p>
            <a:endParaRPr lang="en-GB" sz="1050" dirty="0"/>
          </a:p>
          <a:p>
            <a:r>
              <a:rPr lang="en-GB" sz="1050" dirty="0"/>
              <a:t>The </a:t>
            </a:r>
            <a:r>
              <a:rPr lang="en-GB" sz="1050" dirty="0" smtClean="0"/>
              <a:t>above graphic </a:t>
            </a:r>
            <a:r>
              <a:rPr lang="en-GB" sz="1050" dirty="0"/>
              <a:t>is an example of the Oracle ODBC Driver Configuration dialog box.</a:t>
            </a:r>
          </a:p>
          <a:p>
            <a:endParaRPr lang="en-GB" sz="1050" dirty="0"/>
          </a:p>
          <a:p>
            <a:r>
              <a:rPr lang="en-GB" sz="1050" dirty="0"/>
              <a:t>The Oracle ODBC Driver Configuration dialog box.</a:t>
            </a:r>
          </a:p>
          <a:p>
            <a:endParaRPr lang="en-GB" sz="1050" dirty="0"/>
          </a:p>
          <a:p>
            <a:r>
              <a:rPr lang="en-GB" sz="1050" dirty="0"/>
              <a:t>The following list is an explanation of the main setup options and fields found on the Oracle ODBC Driver Configuration dialog box shown in the preceding graphic. The tabs found on the lower half of this dialog box are described in subsequent help topics.</a:t>
            </a:r>
          </a:p>
          <a:p>
            <a:endParaRPr lang="en-GB" sz="1050" dirty="0"/>
          </a:p>
          <a:p>
            <a:r>
              <a:rPr lang="en-GB" sz="1050" b="1" dirty="0" smtClean="0">
                <a:solidFill>
                  <a:schemeClr val="tx2">
                    <a:lumMod val="60000"/>
                    <a:lumOff val="40000"/>
                  </a:schemeClr>
                </a:solidFill>
              </a:rPr>
              <a:t>Data Source Name </a:t>
            </a:r>
            <a:r>
              <a:rPr lang="en-GB" sz="1050" dirty="0" smtClean="0"/>
              <a:t>- </a:t>
            </a:r>
            <a:r>
              <a:rPr lang="en-GB" sz="1050" dirty="0"/>
              <a:t>the name used to identify the data source to ODBC. For example, "</a:t>
            </a:r>
            <a:r>
              <a:rPr lang="en-GB" sz="1050" dirty="0" err="1"/>
              <a:t>odbc</a:t>
            </a:r>
            <a:r>
              <a:rPr lang="en-GB" sz="1050" dirty="0"/>
              <a:t>-pc". You must enter a Data Source Name.</a:t>
            </a:r>
          </a:p>
          <a:p>
            <a:endParaRPr lang="en-GB" sz="1050" dirty="0"/>
          </a:p>
          <a:p>
            <a:r>
              <a:rPr lang="en-GB" sz="1050" b="1" dirty="0">
                <a:solidFill>
                  <a:schemeClr val="tx2">
                    <a:lumMod val="60000"/>
                    <a:lumOff val="40000"/>
                  </a:schemeClr>
                </a:solidFill>
              </a:rPr>
              <a:t>Description</a:t>
            </a:r>
            <a:r>
              <a:rPr lang="en-GB" sz="1050" dirty="0"/>
              <a:t> - a description or comment about the data in the data source. For example, "Hire date, salary history, and current review of all employees." The Description field is optional.</a:t>
            </a:r>
          </a:p>
          <a:p>
            <a:endParaRPr lang="en-GB" sz="1050" dirty="0"/>
          </a:p>
          <a:p>
            <a:r>
              <a:rPr lang="en-GB" sz="1050" b="1" dirty="0">
                <a:solidFill>
                  <a:schemeClr val="tx2">
                    <a:lumMod val="60000"/>
                    <a:lumOff val="40000"/>
                  </a:schemeClr>
                </a:solidFill>
              </a:rPr>
              <a:t>TNS Service Name </a:t>
            </a:r>
            <a:r>
              <a:rPr lang="en-GB" sz="1050" dirty="0"/>
              <a:t>- the location of the Oracle database from which the ODBC driver will retrieve data. This is the same name entered in configuring network database services using the Oracle Net Configuration Assistant (NETCA). For more information, see the NETCA documentation and Using the Oracle ODBC Driver for the First Time. The TNS Service Name can be selected from a </a:t>
            </a:r>
            <a:r>
              <a:rPr lang="en-GB" sz="1050" dirty="0" err="1"/>
              <a:t>pulldown</a:t>
            </a:r>
            <a:r>
              <a:rPr lang="en-GB" sz="1050" dirty="0"/>
              <a:t> list of available TNS names. For example, "ODBC-PC". You must enter a TNS Service Name.</a:t>
            </a:r>
          </a:p>
          <a:p>
            <a:endParaRPr lang="en-GB" sz="1050" dirty="0"/>
          </a:p>
          <a:p>
            <a:r>
              <a:rPr lang="en-GB" sz="1050" b="1" dirty="0">
                <a:solidFill>
                  <a:schemeClr val="tx2">
                    <a:lumMod val="60000"/>
                    <a:lumOff val="40000"/>
                  </a:schemeClr>
                </a:solidFill>
              </a:rPr>
              <a:t>User ID </a:t>
            </a:r>
            <a:r>
              <a:rPr lang="en-GB" sz="1050" dirty="0"/>
              <a:t>- the user name of the account on the server used to access the data. For example, "</a:t>
            </a:r>
            <a:r>
              <a:rPr lang="en-GB" sz="1050" dirty="0" err="1" smtClean="0"/>
              <a:t>scott</a:t>
            </a:r>
            <a:r>
              <a:rPr lang="en-GB" sz="1050" dirty="0" smtClean="0"/>
              <a:t>“ or “DQ_OWNER”. </a:t>
            </a:r>
            <a:r>
              <a:rPr lang="en-GB" sz="1050" dirty="0"/>
              <a:t>The User ID field is optional.</a:t>
            </a:r>
          </a:p>
          <a:p>
            <a:endParaRPr lang="en-GB" sz="1050" dirty="0"/>
          </a:p>
          <a:p>
            <a:r>
              <a:rPr lang="en-GB" sz="1050" dirty="0"/>
              <a:t>You must enter the Data Source Name and the TNS Service Name. You can provide the other information requested in the dialog box or you can leave the fields blank and provide the information when you run the application.</a:t>
            </a:r>
          </a:p>
          <a:p>
            <a:endParaRPr lang="en-GB" sz="1050" dirty="0"/>
          </a:p>
          <a:p>
            <a:r>
              <a:rPr lang="en-GB" sz="1050" dirty="0"/>
              <a:t>In addition to the main setup options previously described, there is a Test Connection button available. The Test Connection button verifies whether the ODBC environment is configured properly by connecting to the database specified by the Data Source Name definition. </a:t>
            </a:r>
          </a:p>
        </p:txBody>
      </p:sp>
    </p:spTree>
    <p:extLst>
      <p:ext uri="{BB962C8B-B14F-4D97-AF65-F5344CB8AC3E}">
        <p14:creationId xmlns:p14="http://schemas.microsoft.com/office/powerpoint/2010/main" val="38940895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p:txBody>
          <a:bodyPr/>
          <a:lstStyle/>
          <a:p>
            <a:r>
              <a:rPr lang="en-US" dirty="0" smtClean="0"/>
              <a:t>Tables</a:t>
            </a:r>
          </a:p>
          <a:p>
            <a:r>
              <a:rPr lang="en-US" dirty="0" smtClean="0"/>
              <a:t>Pivot Tables</a:t>
            </a:r>
          </a:p>
          <a:p>
            <a:r>
              <a:rPr lang="en-US" dirty="0" smtClean="0"/>
              <a:t>Macro (non VBA)</a:t>
            </a:r>
          </a:p>
          <a:p>
            <a:r>
              <a:rPr lang="en-US" dirty="0" smtClean="0"/>
              <a:t>ODBC</a:t>
            </a:r>
          </a:p>
          <a:p>
            <a:r>
              <a:rPr lang="en-US" dirty="0" smtClean="0"/>
              <a:t>OLEDB</a:t>
            </a:r>
            <a:endParaRPr lang="en-GB" dirty="0"/>
          </a:p>
        </p:txBody>
      </p:sp>
      <p:sp>
        <p:nvSpPr>
          <p:cNvPr id="2" name="Title 1"/>
          <p:cNvSpPr>
            <a:spLocks noGrp="1"/>
          </p:cNvSpPr>
          <p:nvPr>
            <p:ph type="title"/>
          </p:nvPr>
        </p:nvSpPr>
        <p:spPr/>
        <p:txBody>
          <a:bodyPr>
            <a:normAutofit/>
          </a:bodyPr>
          <a:lstStyle/>
          <a:p>
            <a:pPr algn="l"/>
            <a:r>
              <a:rPr lang="en-US" dirty="0" smtClean="0"/>
              <a:t>Topics covered</a:t>
            </a:r>
            <a:endParaRPr lang="en-GB" dirty="0"/>
          </a:p>
        </p:txBody>
      </p:sp>
    </p:spTree>
    <p:extLst>
      <p:ext uri="{BB962C8B-B14F-4D97-AF65-F5344CB8AC3E}">
        <p14:creationId xmlns:p14="http://schemas.microsoft.com/office/powerpoint/2010/main" val="40236216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114"/>
          </a:xfrm>
        </p:spPr>
        <p:txBody>
          <a:bodyPr>
            <a:normAutofit/>
          </a:bodyPr>
          <a:lstStyle/>
          <a:p>
            <a:pPr algn="l"/>
            <a:r>
              <a:rPr lang="en-US" sz="3600" dirty="0" smtClean="0"/>
              <a:t>ODBC							    </a:t>
            </a:r>
            <a:r>
              <a:rPr lang="en-US" sz="2000" dirty="0" smtClean="0"/>
              <a:t>6</a:t>
            </a:r>
            <a:endParaRPr lang="en-GB" sz="3600" dirty="0"/>
          </a:p>
        </p:txBody>
      </p:sp>
      <p:pic>
        <p:nvPicPr>
          <p:cNvPr id="5" name="Picture 4"/>
          <p:cNvPicPr/>
          <p:nvPr/>
        </p:nvPicPr>
        <p:blipFill>
          <a:blip r:embed="rId2"/>
          <a:stretch>
            <a:fillRect/>
          </a:stretch>
        </p:blipFill>
        <p:spPr>
          <a:xfrm>
            <a:off x="2699792" y="1319398"/>
            <a:ext cx="5943600" cy="3158490"/>
          </a:xfrm>
          <a:prstGeom prst="rect">
            <a:avLst/>
          </a:prstGeom>
        </p:spPr>
      </p:pic>
      <p:pic>
        <p:nvPicPr>
          <p:cNvPr id="6" name="Picture 5"/>
          <p:cNvPicPr/>
          <p:nvPr/>
        </p:nvPicPr>
        <p:blipFill>
          <a:blip r:embed="rId3"/>
          <a:stretch>
            <a:fillRect/>
          </a:stretch>
        </p:blipFill>
        <p:spPr>
          <a:xfrm>
            <a:off x="2699792" y="4653136"/>
            <a:ext cx="5943600" cy="1457325"/>
          </a:xfrm>
          <a:prstGeom prst="rect">
            <a:avLst/>
          </a:prstGeom>
        </p:spPr>
      </p:pic>
      <p:sp>
        <p:nvSpPr>
          <p:cNvPr id="7" name="TextBox 6"/>
          <p:cNvSpPr txBox="1"/>
          <p:nvPr/>
        </p:nvSpPr>
        <p:spPr>
          <a:xfrm>
            <a:off x="251520" y="1698314"/>
            <a:ext cx="2448272" cy="1200329"/>
          </a:xfrm>
          <a:prstGeom prst="rect">
            <a:avLst/>
          </a:prstGeom>
          <a:noFill/>
        </p:spPr>
        <p:txBody>
          <a:bodyPr wrap="square" rtlCol="0">
            <a:spAutoFit/>
          </a:bodyPr>
          <a:lstStyle/>
          <a:p>
            <a:r>
              <a:rPr lang="en-US" dirty="0" smtClean="0"/>
              <a:t>TNS should be stored in the network\admin folder of the base Oracle directory </a:t>
            </a:r>
            <a:endParaRPr lang="en-GB" dirty="0"/>
          </a:p>
        </p:txBody>
      </p:sp>
      <p:sp>
        <p:nvSpPr>
          <p:cNvPr id="8" name="TextBox 7"/>
          <p:cNvSpPr txBox="1"/>
          <p:nvPr/>
        </p:nvSpPr>
        <p:spPr>
          <a:xfrm>
            <a:off x="282799" y="4653136"/>
            <a:ext cx="2232248" cy="1200329"/>
          </a:xfrm>
          <a:prstGeom prst="rect">
            <a:avLst/>
          </a:prstGeom>
          <a:noFill/>
        </p:spPr>
        <p:txBody>
          <a:bodyPr wrap="square" rtlCol="0">
            <a:spAutoFit/>
          </a:bodyPr>
          <a:lstStyle/>
          <a:p>
            <a:r>
              <a:rPr lang="en-US" dirty="0" smtClean="0"/>
              <a:t>The TNS details should be in the format as shown in the image</a:t>
            </a:r>
            <a:endParaRPr lang="en-GB" dirty="0"/>
          </a:p>
        </p:txBody>
      </p:sp>
    </p:spTree>
    <p:extLst>
      <p:ext uri="{BB962C8B-B14F-4D97-AF65-F5344CB8AC3E}">
        <p14:creationId xmlns:p14="http://schemas.microsoft.com/office/powerpoint/2010/main" val="928673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114"/>
          </a:xfrm>
        </p:spPr>
        <p:txBody>
          <a:bodyPr>
            <a:normAutofit/>
          </a:bodyPr>
          <a:lstStyle/>
          <a:p>
            <a:pPr algn="l"/>
            <a:r>
              <a:rPr lang="en-US" sz="3600" dirty="0" smtClean="0"/>
              <a:t>ODBC							    </a:t>
            </a:r>
            <a:r>
              <a:rPr lang="en-US" sz="2000" dirty="0" smtClean="0"/>
              <a:t>7</a:t>
            </a:r>
            <a:endParaRPr lang="en-GB" sz="3600" dirty="0"/>
          </a:p>
        </p:txBody>
      </p:sp>
      <p:pic>
        <p:nvPicPr>
          <p:cNvPr id="5" name="Picture 4"/>
          <p:cNvPicPr/>
          <p:nvPr/>
        </p:nvPicPr>
        <p:blipFill>
          <a:blip r:embed="rId2"/>
          <a:stretch>
            <a:fillRect/>
          </a:stretch>
        </p:blipFill>
        <p:spPr>
          <a:xfrm>
            <a:off x="554259" y="1333500"/>
            <a:ext cx="2667000" cy="2095500"/>
          </a:xfrm>
          <a:prstGeom prst="rect">
            <a:avLst/>
          </a:prstGeom>
        </p:spPr>
      </p:pic>
      <p:pic>
        <p:nvPicPr>
          <p:cNvPr id="6" name="Picture 5"/>
          <p:cNvPicPr/>
          <p:nvPr/>
        </p:nvPicPr>
        <p:blipFill>
          <a:blip r:embed="rId3"/>
          <a:stretch>
            <a:fillRect/>
          </a:stretch>
        </p:blipFill>
        <p:spPr>
          <a:xfrm>
            <a:off x="1001934" y="4162425"/>
            <a:ext cx="1771650" cy="1466850"/>
          </a:xfrm>
          <a:prstGeom prst="rect">
            <a:avLst/>
          </a:prstGeom>
        </p:spPr>
      </p:pic>
      <p:sp>
        <p:nvSpPr>
          <p:cNvPr id="3" name="Rectangle 2"/>
          <p:cNvSpPr/>
          <p:nvPr/>
        </p:nvSpPr>
        <p:spPr>
          <a:xfrm>
            <a:off x="3419872" y="1453455"/>
            <a:ext cx="4572000" cy="923330"/>
          </a:xfrm>
          <a:prstGeom prst="rect">
            <a:avLst/>
          </a:prstGeom>
        </p:spPr>
        <p:txBody>
          <a:bodyPr>
            <a:spAutoFit/>
          </a:bodyPr>
          <a:lstStyle/>
          <a:p>
            <a:r>
              <a:rPr lang="en-GB" dirty="0"/>
              <a:t>When you press the Test Connection button, you are prompted for the username and password.</a:t>
            </a:r>
          </a:p>
        </p:txBody>
      </p:sp>
    </p:spTree>
    <p:extLst>
      <p:ext uri="{BB962C8B-B14F-4D97-AF65-F5344CB8AC3E}">
        <p14:creationId xmlns:p14="http://schemas.microsoft.com/office/powerpoint/2010/main" val="928673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114"/>
          </a:xfrm>
        </p:spPr>
        <p:txBody>
          <a:bodyPr>
            <a:normAutofit/>
          </a:bodyPr>
          <a:lstStyle/>
          <a:p>
            <a:pPr algn="l"/>
            <a:r>
              <a:rPr lang="en-US" sz="3600" dirty="0" smtClean="0"/>
              <a:t>ODBC							    </a:t>
            </a:r>
            <a:r>
              <a:rPr lang="en-US" sz="2000" dirty="0" smtClean="0"/>
              <a:t>8</a:t>
            </a:r>
            <a:endParaRPr lang="en-GB" sz="3600" dirty="0"/>
          </a:p>
        </p:txBody>
      </p:sp>
      <p:pic>
        <p:nvPicPr>
          <p:cNvPr id="5" name="Picture 4"/>
          <p:cNvPicPr>
            <a:picLocks noChangeAspect="1"/>
          </p:cNvPicPr>
          <p:nvPr/>
        </p:nvPicPr>
        <p:blipFill>
          <a:blip r:embed="rId2"/>
          <a:stretch>
            <a:fillRect/>
          </a:stretch>
        </p:blipFill>
        <p:spPr>
          <a:xfrm>
            <a:off x="5019825" y="3212976"/>
            <a:ext cx="3672408" cy="3040847"/>
          </a:xfrm>
          <a:prstGeom prst="rect">
            <a:avLst/>
          </a:prstGeom>
        </p:spPr>
      </p:pic>
      <p:sp>
        <p:nvSpPr>
          <p:cNvPr id="3" name="Rectangle 2"/>
          <p:cNvSpPr/>
          <p:nvPr/>
        </p:nvSpPr>
        <p:spPr>
          <a:xfrm>
            <a:off x="5148064" y="1340767"/>
            <a:ext cx="3534669" cy="646331"/>
          </a:xfrm>
          <a:prstGeom prst="rect">
            <a:avLst/>
          </a:prstGeom>
        </p:spPr>
        <p:txBody>
          <a:bodyPr wrap="square">
            <a:spAutoFit/>
          </a:bodyPr>
          <a:lstStyle/>
          <a:p>
            <a:r>
              <a:rPr lang="en-GB" dirty="0" smtClean="0"/>
              <a:t>Press “OK” to save your configuration settings</a:t>
            </a:r>
            <a:endParaRPr lang="en-GB" dirty="0"/>
          </a:p>
        </p:txBody>
      </p:sp>
      <p:pic>
        <p:nvPicPr>
          <p:cNvPr id="7" name="Picture 6"/>
          <p:cNvPicPr>
            <a:picLocks noChangeAspect="1"/>
          </p:cNvPicPr>
          <p:nvPr/>
        </p:nvPicPr>
        <p:blipFill>
          <a:blip r:embed="rId3"/>
          <a:stretch>
            <a:fillRect/>
          </a:stretch>
        </p:blipFill>
        <p:spPr>
          <a:xfrm>
            <a:off x="467544" y="1340767"/>
            <a:ext cx="4192252" cy="2736304"/>
          </a:xfrm>
          <a:prstGeom prst="rect">
            <a:avLst/>
          </a:prstGeom>
        </p:spPr>
      </p:pic>
      <p:sp>
        <p:nvSpPr>
          <p:cNvPr id="8" name="Rectangle 7"/>
          <p:cNvSpPr/>
          <p:nvPr/>
        </p:nvSpPr>
        <p:spPr>
          <a:xfrm>
            <a:off x="796335" y="4733399"/>
            <a:ext cx="3534669" cy="1200329"/>
          </a:xfrm>
          <a:prstGeom prst="rect">
            <a:avLst/>
          </a:prstGeom>
        </p:spPr>
        <p:txBody>
          <a:bodyPr wrap="square">
            <a:spAutoFit/>
          </a:bodyPr>
          <a:lstStyle/>
          <a:p>
            <a:r>
              <a:rPr lang="en-GB" dirty="0" smtClean="0"/>
              <a:t>You can observe, now your Data source name is reflected in the ODBC Data Source Administrator</a:t>
            </a:r>
            <a:endParaRPr lang="en-GB" dirty="0"/>
          </a:p>
        </p:txBody>
      </p:sp>
    </p:spTree>
    <p:extLst>
      <p:ext uri="{BB962C8B-B14F-4D97-AF65-F5344CB8AC3E}">
        <p14:creationId xmlns:p14="http://schemas.microsoft.com/office/powerpoint/2010/main" val="928673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114"/>
          </a:xfrm>
        </p:spPr>
        <p:txBody>
          <a:bodyPr>
            <a:normAutofit/>
          </a:bodyPr>
          <a:lstStyle/>
          <a:p>
            <a:pPr algn="l"/>
            <a:r>
              <a:rPr lang="en-US" sz="3600" dirty="0" smtClean="0"/>
              <a:t>ODBC							    </a:t>
            </a:r>
            <a:r>
              <a:rPr lang="en-US" sz="2000" dirty="0" smtClean="0"/>
              <a:t>9</a:t>
            </a:r>
            <a:endParaRPr lang="en-GB" sz="3600" dirty="0"/>
          </a:p>
        </p:txBody>
      </p:sp>
      <p:pic>
        <p:nvPicPr>
          <p:cNvPr id="5" name="Picture 4"/>
          <p:cNvPicPr/>
          <p:nvPr/>
        </p:nvPicPr>
        <p:blipFill rotWithShape="1">
          <a:blip r:embed="rId2"/>
          <a:srcRect r="47575" b="62525"/>
          <a:stretch/>
        </p:blipFill>
        <p:spPr bwMode="auto">
          <a:xfrm>
            <a:off x="467544" y="1340768"/>
            <a:ext cx="4259831" cy="2448272"/>
          </a:xfrm>
          <a:prstGeom prst="rect">
            <a:avLst/>
          </a:prstGeom>
          <a:ln>
            <a:noFill/>
          </a:ln>
          <a:extLst>
            <a:ext uri="{53640926-AAD7-44D8-BBD7-CCE9431645EC}">
              <a14:shadowObscured xmlns:a14="http://schemas.microsoft.com/office/drawing/2010/main"/>
            </a:ext>
          </a:extLst>
        </p:spPr>
      </p:pic>
      <p:pic>
        <p:nvPicPr>
          <p:cNvPr id="6" name="Picture 5"/>
          <p:cNvPicPr/>
          <p:nvPr/>
        </p:nvPicPr>
        <p:blipFill>
          <a:blip r:embed="rId3"/>
          <a:stretch>
            <a:fillRect/>
          </a:stretch>
        </p:blipFill>
        <p:spPr>
          <a:xfrm>
            <a:off x="364925" y="4077072"/>
            <a:ext cx="4362450" cy="2219325"/>
          </a:xfrm>
          <a:prstGeom prst="rect">
            <a:avLst/>
          </a:prstGeom>
        </p:spPr>
      </p:pic>
      <p:sp>
        <p:nvSpPr>
          <p:cNvPr id="7" name="Rectangle 6"/>
          <p:cNvSpPr/>
          <p:nvPr/>
        </p:nvSpPr>
        <p:spPr>
          <a:xfrm>
            <a:off x="4788024" y="1364575"/>
            <a:ext cx="4104456" cy="1477328"/>
          </a:xfrm>
          <a:prstGeom prst="rect">
            <a:avLst/>
          </a:prstGeom>
        </p:spPr>
        <p:txBody>
          <a:bodyPr wrap="square">
            <a:spAutoFit/>
          </a:bodyPr>
          <a:lstStyle/>
          <a:p>
            <a:pPr marL="285750" indent="-285750">
              <a:buFont typeface="Arial" panose="020B0604020202020204" pitchFamily="34" charset="0"/>
              <a:buChar char="•"/>
            </a:pPr>
            <a:r>
              <a:rPr lang="en-US" dirty="0" smtClean="0"/>
              <a:t>Open/switch to MS Excel</a:t>
            </a:r>
          </a:p>
          <a:p>
            <a:pPr marL="285750" indent="-285750">
              <a:buFont typeface="Arial" panose="020B0604020202020204" pitchFamily="34" charset="0"/>
              <a:buChar char="•"/>
            </a:pPr>
            <a:r>
              <a:rPr lang="en-US" dirty="0" smtClean="0"/>
              <a:t>On the ribbon, select Data menu</a:t>
            </a:r>
          </a:p>
          <a:p>
            <a:pPr marL="285750" indent="-285750">
              <a:buFont typeface="Arial" panose="020B0604020202020204" pitchFamily="34" charset="0"/>
              <a:buChar char="•"/>
            </a:pPr>
            <a:r>
              <a:rPr lang="en-US" dirty="0" smtClean="0"/>
              <a:t>Now click on “From Other Source” and select “From Microsoft Query” in the drop down</a:t>
            </a:r>
            <a:endParaRPr lang="en-GB" dirty="0"/>
          </a:p>
        </p:txBody>
      </p:sp>
      <p:sp>
        <p:nvSpPr>
          <p:cNvPr id="8" name="Rectangle 7"/>
          <p:cNvSpPr/>
          <p:nvPr/>
        </p:nvSpPr>
        <p:spPr>
          <a:xfrm>
            <a:off x="4860032" y="4077072"/>
            <a:ext cx="4104456" cy="646331"/>
          </a:xfrm>
          <a:prstGeom prst="rect">
            <a:avLst/>
          </a:prstGeom>
        </p:spPr>
        <p:txBody>
          <a:bodyPr wrap="square">
            <a:spAutoFit/>
          </a:bodyPr>
          <a:lstStyle/>
          <a:p>
            <a:pPr marL="285750" indent="-285750">
              <a:buFont typeface="Arial" panose="020B0604020202020204" pitchFamily="34" charset="0"/>
              <a:buChar char="•"/>
            </a:pPr>
            <a:r>
              <a:rPr lang="en-US" dirty="0" smtClean="0"/>
              <a:t>Select the connection source you have saved and press “OK”</a:t>
            </a:r>
            <a:endParaRPr lang="en-GB" dirty="0"/>
          </a:p>
        </p:txBody>
      </p:sp>
    </p:spTree>
    <p:extLst>
      <p:ext uri="{BB962C8B-B14F-4D97-AF65-F5344CB8AC3E}">
        <p14:creationId xmlns:p14="http://schemas.microsoft.com/office/powerpoint/2010/main" val="928673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114"/>
          </a:xfrm>
        </p:spPr>
        <p:txBody>
          <a:bodyPr>
            <a:normAutofit/>
          </a:bodyPr>
          <a:lstStyle/>
          <a:p>
            <a:pPr algn="l"/>
            <a:r>
              <a:rPr lang="en-US" sz="3600" dirty="0" smtClean="0"/>
              <a:t>ODBC							    </a:t>
            </a:r>
            <a:r>
              <a:rPr lang="en-US" sz="2000" dirty="0" smtClean="0"/>
              <a:t>10</a:t>
            </a:r>
            <a:endParaRPr lang="en-GB" sz="3600" dirty="0"/>
          </a:p>
        </p:txBody>
      </p:sp>
      <p:pic>
        <p:nvPicPr>
          <p:cNvPr id="5" name="Picture 4"/>
          <p:cNvPicPr/>
          <p:nvPr/>
        </p:nvPicPr>
        <p:blipFill>
          <a:blip r:embed="rId2"/>
          <a:stretch>
            <a:fillRect/>
          </a:stretch>
        </p:blipFill>
        <p:spPr>
          <a:xfrm>
            <a:off x="632098" y="1284734"/>
            <a:ext cx="2571750" cy="2000250"/>
          </a:xfrm>
          <a:prstGeom prst="rect">
            <a:avLst/>
          </a:prstGeom>
        </p:spPr>
      </p:pic>
      <p:pic>
        <p:nvPicPr>
          <p:cNvPr id="6" name="Picture 5"/>
          <p:cNvPicPr/>
          <p:nvPr/>
        </p:nvPicPr>
        <p:blipFill>
          <a:blip r:embed="rId3"/>
          <a:stretch>
            <a:fillRect/>
          </a:stretch>
        </p:blipFill>
        <p:spPr>
          <a:xfrm>
            <a:off x="611560" y="3383410"/>
            <a:ext cx="4733925" cy="2886075"/>
          </a:xfrm>
          <a:prstGeom prst="rect">
            <a:avLst/>
          </a:prstGeom>
        </p:spPr>
      </p:pic>
      <p:sp>
        <p:nvSpPr>
          <p:cNvPr id="7" name="Rectangle 6"/>
          <p:cNvSpPr/>
          <p:nvPr/>
        </p:nvSpPr>
        <p:spPr>
          <a:xfrm>
            <a:off x="4788024" y="1364575"/>
            <a:ext cx="4104456" cy="646331"/>
          </a:xfrm>
          <a:prstGeom prst="rect">
            <a:avLst/>
          </a:prstGeom>
        </p:spPr>
        <p:txBody>
          <a:bodyPr wrap="square">
            <a:spAutoFit/>
          </a:bodyPr>
          <a:lstStyle/>
          <a:p>
            <a:pPr marL="285750" indent="-285750">
              <a:buFont typeface="Arial" panose="020B0604020202020204" pitchFamily="34" charset="0"/>
              <a:buChar char="•"/>
            </a:pPr>
            <a:r>
              <a:rPr lang="en-US" dirty="0" smtClean="0"/>
              <a:t>It will ask for the credentials</a:t>
            </a:r>
          </a:p>
          <a:p>
            <a:pPr marL="285750" indent="-285750">
              <a:buFont typeface="Arial" panose="020B0604020202020204" pitchFamily="34" charset="0"/>
              <a:buChar char="•"/>
            </a:pPr>
            <a:r>
              <a:rPr lang="en-US" dirty="0" smtClean="0"/>
              <a:t>Enter the Password and press “OK”</a:t>
            </a:r>
            <a:endParaRPr lang="en-GB" dirty="0"/>
          </a:p>
        </p:txBody>
      </p:sp>
      <p:sp>
        <p:nvSpPr>
          <p:cNvPr id="8" name="Rectangle 7"/>
          <p:cNvSpPr/>
          <p:nvPr/>
        </p:nvSpPr>
        <p:spPr>
          <a:xfrm>
            <a:off x="5580112" y="3383410"/>
            <a:ext cx="3312368" cy="1477328"/>
          </a:xfrm>
          <a:prstGeom prst="rect">
            <a:avLst/>
          </a:prstGeom>
        </p:spPr>
        <p:txBody>
          <a:bodyPr wrap="square">
            <a:spAutoFit/>
          </a:bodyPr>
          <a:lstStyle/>
          <a:p>
            <a:pPr marL="285750" indent="-285750">
              <a:buFont typeface="Arial" panose="020B0604020202020204" pitchFamily="34" charset="0"/>
              <a:buChar char="•"/>
            </a:pPr>
            <a:r>
              <a:rPr lang="en-US" dirty="0" smtClean="0"/>
              <a:t>It will open the query wizard dialog box</a:t>
            </a:r>
          </a:p>
          <a:p>
            <a:pPr marL="285750" indent="-285750">
              <a:buFont typeface="Arial" panose="020B0604020202020204" pitchFamily="34" charset="0"/>
              <a:buChar char="•"/>
            </a:pPr>
            <a:r>
              <a:rPr lang="en-US" dirty="0" smtClean="0"/>
              <a:t>Select the table name which you want to select from the DB</a:t>
            </a:r>
            <a:endParaRPr lang="en-GB" dirty="0"/>
          </a:p>
        </p:txBody>
      </p:sp>
    </p:spTree>
    <p:extLst>
      <p:ext uri="{BB962C8B-B14F-4D97-AF65-F5344CB8AC3E}">
        <p14:creationId xmlns:p14="http://schemas.microsoft.com/office/powerpoint/2010/main" val="928673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114"/>
          </a:xfrm>
        </p:spPr>
        <p:txBody>
          <a:bodyPr>
            <a:normAutofit/>
          </a:bodyPr>
          <a:lstStyle/>
          <a:p>
            <a:pPr algn="l"/>
            <a:r>
              <a:rPr lang="en-US" sz="3600" dirty="0" smtClean="0"/>
              <a:t>ODBC							    </a:t>
            </a:r>
            <a:r>
              <a:rPr lang="en-US" sz="2000" dirty="0" smtClean="0"/>
              <a:t>11</a:t>
            </a:r>
            <a:endParaRPr lang="en-GB" sz="3600" dirty="0"/>
          </a:p>
        </p:txBody>
      </p:sp>
      <p:pic>
        <p:nvPicPr>
          <p:cNvPr id="5" name="Picture 4"/>
          <p:cNvPicPr>
            <a:picLocks noChangeAspect="1"/>
          </p:cNvPicPr>
          <p:nvPr/>
        </p:nvPicPr>
        <p:blipFill>
          <a:blip r:embed="rId2"/>
          <a:stretch>
            <a:fillRect/>
          </a:stretch>
        </p:blipFill>
        <p:spPr>
          <a:xfrm>
            <a:off x="539552" y="1280775"/>
            <a:ext cx="4133926" cy="2520281"/>
          </a:xfrm>
          <a:prstGeom prst="rect">
            <a:avLst/>
          </a:prstGeom>
        </p:spPr>
      </p:pic>
      <p:pic>
        <p:nvPicPr>
          <p:cNvPr id="6" name="Picture 5"/>
          <p:cNvPicPr>
            <a:picLocks noChangeAspect="1"/>
          </p:cNvPicPr>
          <p:nvPr/>
        </p:nvPicPr>
        <p:blipFill>
          <a:blip r:embed="rId3"/>
          <a:stretch>
            <a:fillRect/>
          </a:stretch>
        </p:blipFill>
        <p:spPr>
          <a:xfrm>
            <a:off x="539552" y="3861047"/>
            <a:ext cx="4133926" cy="2520281"/>
          </a:xfrm>
          <a:prstGeom prst="rect">
            <a:avLst/>
          </a:prstGeom>
        </p:spPr>
      </p:pic>
      <p:sp>
        <p:nvSpPr>
          <p:cNvPr id="7" name="Rectangle 6"/>
          <p:cNvSpPr/>
          <p:nvPr/>
        </p:nvSpPr>
        <p:spPr>
          <a:xfrm>
            <a:off x="4788024" y="1364575"/>
            <a:ext cx="4104456" cy="923330"/>
          </a:xfrm>
          <a:prstGeom prst="rect">
            <a:avLst/>
          </a:prstGeom>
        </p:spPr>
        <p:txBody>
          <a:bodyPr wrap="square">
            <a:spAutoFit/>
          </a:bodyPr>
          <a:lstStyle/>
          <a:p>
            <a:pPr marL="285750" indent="-285750">
              <a:buFont typeface="Arial" panose="020B0604020202020204" pitchFamily="34" charset="0"/>
              <a:buChar char="•"/>
            </a:pPr>
            <a:r>
              <a:rPr lang="en-US" dirty="0" smtClean="0"/>
              <a:t>You can select specific columns of the table if you want</a:t>
            </a:r>
          </a:p>
          <a:p>
            <a:pPr marL="285750" indent="-285750">
              <a:buFont typeface="Arial" panose="020B0604020202020204" pitchFamily="34" charset="0"/>
              <a:buChar char="•"/>
            </a:pPr>
            <a:r>
              <a:rPr lang="en-US" dirty="0"/>
              <a:t>Press “Next</a:t>
            </a:r>
            <a:r>
              <a:rPr lang="en-US" dirty="0" smtClean="0"/>
              <a:t>”</a:t>
            </a:r>
            <a:endParaRPr lang="en-US" dirty="0"/>
          </a:p>
        </p:txBody>
      </p:sp>
      <p:sp>
        <p:nvSpPr>
          <p:cNvPr id="8" name="Rectangle 7"/>
          <p:cNvSpPr/>
          <p:nvPr/>
        </p:nvSpPr>
        <p:spPr>
          <a:xfrm>
            <a:off x="4789512" y="3821237"/>
            <a:ext cx="4104456" cy="1477328"/>
          </a:xfrm>
          <a:prstGeom prst="rect">
            <a:avLst/>
          </a:prstGeom>
        </p:spPr>
        <p:txBody>
          <a:bodyPr wrap="square">
            <a:spAutoFit/>
          </a:bodyPr>
          <a:lstStyle/>
          <a:p>
            <a:pPr marL="285750" indent="-285750">
              <a:buFont typeface="Arial" panose="020B0604020202020204" pitchFamily="34" charset="0"/>
              <a:buChar char="•"/>
            </a:pPr>
            <a:r>
              <a:rPr lang="en-US" dirty="0" smtClean="0"/>
              <a:t>Now you can select the columns where you want to apply filters</a:t>
            </a:r>
          </a:p>
          <a:p>
            <a:pPr marL="285750" indent="-285750">
              <a:buFont typeface="Arial" panose="020B0604020202020204" pitchFamily="34" charset="0"/>
              <a:buChar char="•"/>
            </a:pPr>
            <a:r>
              <a:rPr lang="en-US" dirty="0" smtClean="0"/>
              <a:t>If you do not wish to apply filter, keep the fields blank</a:t>
            </a:r>
          </a:p>
          <a:p>
            <a:pPr marL="285750" indent="-285750">
              <a:buFont typeface="Arial" panose="020B0604020202020204" pitchFamily="34" charset="0"/>
              <a:buChar char="•"/>
            </a:pPr>
            <a:r>
              <a:rPr lang="en-US" dirty="0"/>
              <a:t>Press “Next</a:t>
            </a:r>
            <a:r>
              <a:rPr lang="en-US" dirty="0" smtClean="0"/>
              <a:t>”</a:t>
            </a:r>
            <a:endParaRPr lang="en-US" dirty="0"/>
          </a:p>
        </p:txBody>
      </p:sp>
    </p:spTree>
    <p:extLst>
      <p:ext uri="{BB962C8B-B14F-4D97-AF65-F5344CB8AC3E}">
        <p14:creationId xmlns:p14="http://schemas.microsoft.com/office/powerpoint/2010/main" val="928673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114"/>
          </a:xfrm>
        </p:spPr>
        <p:txBody>
          <a:bodyPr>
            <a:normAutofit/>
          </a:bodyPr>
          <a:lstStyle/>
          <a:p>
            <a:pPr algn="l"/>
            <a:r>
              <a:rPr lang="en-US" sz="3600" dirty="0" smtClean="0"/>
              <a:t>ODBC							    </a:t>
            </a:r>
            <a:r>
              <a:rPr lang="en-US" sz="2000" dirty="0" smtClean="0"/>
              <a:t>12</a:t>
            </a:r>
            <a:endParaRPr lang="en-GB" sz="3600" dirty="0"/>
          </a:p>
        </p:txBody>
      </p:sp>
      <p:pic>
        <p:nvPicPr>
          <p:cNvPr id="5" name="Picture 4"/>
          <p:cNvPicPr/>
          <p:nvPr/>
        </p:nvPicPr>
        <p:blipFill>
          <a:blip r:embed="rId2"/>
          <a:stretch>
            <a:fillRect/>
          </a:stretch>
        </p:blipFill>
        <p:spPr>
          <a:xfrm>
            <a:off x="467544" y="1412776"/>
            <a:ext cx="4733925" cy="2886075"/>
          </a:xfrm>
          <a:prstGeom prst="rect">
            <a:avLst/>
          </a:prstGeom>
        </p:spPr>
      </p:pic>
      <p:sp>
        <p:nvSpPr>
          <p:cNvPr id="4" name="Rectangle 3"/>
          <p:cNvSpPr/>
          <p:nvPr/>
        </p:nvSpPr>
        <p:spPr>
          <a:xfrm>
            <a:off x="5364088" y="1364575"/>
            <a:ext cx="3528392" cy="1754326"/>
          </a:xfrm>
          <a:prstGeom prst="rect">
            <a:avLst/>
          </a:prstGeom>
        </p:spPr>
        <p:txBody>
          <a:bodyPr wrap="square">
            <a:spAutoFit/>
          </a:bodyPr>
          <a:lstStyle/>
          <a:p>
            <a:pPr marL="285750" indent="-285750">
              <a:buFont typeface="Arial" panose="020B0604020202020204" pitchFamily="34" charset="0"/>
              <a:buChar char="•"/>
            </a:pPr>
            <a:r>
              <a:rPr lang="en-US" dirty="0" smtClean="0"/>
              <a:t>You will get the option to sort the data on the selected columns in the table in ascending or descending order</a:t>
            </a:r>
          </a:p>
          <a:p>
            <a:pPr marL="285750" indent="-285750">
              <a:buFont typeface="Arial" panose="020B0604020202020204" pitchFamily="34" charset="0"/>
              <a:buChar char="•"/>
            </a:pPr>
            <a:r>
              <a:rPr lang="en-US" dirty="0" smtClean="0"/>
              <a:t>Press “Next”</a:t>
            </a:r>
            <a:endParaRPr lang="en-GB" dirty="0"/>
          </a:p>
        </p:txBody>
      </p:sp>
    </p:spTree>
    <p:extLst>
      <p:ext uri="{BB962C8B-B14F-4D97-AF65-F5344CB8AC3E}">
        <p14:creationId xmlns:p14="http://schemas.microsoft.com/office/powerpoint/2010/main" val="928673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114"/>
          </a:xfrm>
        </p:spPr>
        <p:txBody>
          <a:bodyPr>
            <a:normAutofit/>
          </a:bodyPr>
          <a:lstStyle/>
          <a:p>
            <a:pPr algn="l"/>
            <a:r>
              <a:rPr lang="en-US" sz="3600" dirty="0" smtClean="0"/>
              <a:t>ODBC							    </a:t>
            </a:r>
            <a:r>
              <a:rPr lang="en-US" sz="2000" dirty="0" smtClean="0"/>
              <a:t>13</a:t>
            </a:r>
            <a:endParaRPr lang="en-GB" sz="3600" dirty="0"/>
          </a:p>
        </p:txBody>
      </p:sp>
      <p:pic>
        <p:nvPicPr>
          <p:cNvPr id="4" name="Picture 3"/>
          <p:cNvPicPr/>
          <p:nvPr/>
        </p:nvPicPr>
        <p:blipFill rotWithShape="1">
          <a:blip r:embed="rId2"/>
          <a:srcRect l="7856" t="9620" r="17275" b="21443"/>
          <a:stretch/>
        </p:blipFill>
        <p:spPr bwMode="auto">
          <a:xfrm>
            <a:off x="251520" y="1268760"/>
            <a:ext cx="6129020" cy="4514850"/>
          </a:xfrm>
          <a:prstGeom prst="rect">
            <a:avLst/>
          </a:prstGeom>
          <a:ln>
            <a:noFill/>
          </a:ln>
          <a:extLst>
            <a:ext uri="{53640926-AAD7-44D8-BBD7-CCE9431645EC}">
              <a14:shadowObscured xmlns:a14="http://schemas.microsoft.com/office/drawing/2010/main"/>
            </a:ext>
          </a:extLst>
        </p:spPr>
      </p:pic>
      <p:sp>
        <p:nvSpPr>
          <p:cNvPr id="3" name="Rectangle 2"/>
          <p:cNvSpPr/>
          <p:nvPr/>
        </p:nvSpPr>
        <p:spPr>
          <a:xfrm>
            <a:off x="6516216" y="1356240"/>
            <a:ext cx="2520280" cy="3693319"/>
          </a:xfrm>
          <a:prstGeom prst="rect">
            <a:avLst/>
          </a:prstGeom>
        </p:spPr>
        <p:txBody>
          <a:bodyPr wrap="square">
            <a:spAutoFit/>
          </a:bodyPr>
          <a:lstStyle/>
          <a:p>
            <a:pPr marL="285750" indent="-285750">
              <a:buFont typeface="Arial" panose="020B0604020202020204" pitchFamily="34" charset="0"/>
              <a:buChar char="•"/>
            </a:pPr>
            <a:r>
              <a:rPr lang="en-US" dirty="0" smtClean="0"/>
              <a:t>You will be asked by the wizard to “Return the data to MS Excel” i.e. do want it to fetch the data now in the excel sheet or to “View data or edit query in MS Query” i.e. look at the preview of the query and edit if want</a:t>
            </a:r>
            <a:endParaRPr lang="en-US" dirty="0"/>
          </a:p>
        </p:txBody>
      </p:sp>
    </p:spTree>
    <p:extLst>
      <p:ext uri="{BB962C8B-B14F-4D97-AF65-F5344CB8AC3E}">
        <p14:creationId xmlns:p14="http://schemas.microsoft.com/office/powerpoint/2010/main" val="287684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114"/>
          </a:xfrm>
        </p:spPr>
        <p:txBody>
          <a:bodyPr>
            <a:normAutofit/>
          </a:bodyPr>
          <a:lstStyle/>
          <a:p>
            <a:pPr algn="l"/>
            <a:r>
              <a:rPr lang="en-US" sz="3600" dirty="0" smtClean="0"/>
              <a:t>ODBC							    </a:t>
            </a:r>
            <a:r>
              <a:rPr lang="en-US" sz="2000" dirty="0" smtClean="0"/>
              <a:t>14</a:t>
            </a:r>
            <a:endParaRPr lang="en-GB" sz="3600" dirty="0"/>
          </a:p>
        </p:txBody>
      </p:sp>
      <p:pic>
        <p:nvPicPr>
          <p:cNvPr id="5" name="Picture 4"/>
          <p:cNvPicPr/>
          <p:nvPr/>
        </p:nvPicPr>
        <p:blipFill>
          <a:blip r:embed="rId2"/>
          <a:stretch>
            <a:fillRect/>
          </a:stretch>
        </p:blipFill>
        <p:spPr>
          <a:xfrm>
            <a:off x="539552" y="1268760"/>
            <a:ext cx="2762250" cy="2305050"/>
          </a:xfrm>
          <a:prstGeom prst="rect">
            <a:avLst/>
          </a:prstGeom>
        </p:spPr>
      </p:pic>
      <p:pic>
        <p:nvPicPr>
          <p:cNvPr id="6" name="Picture 5"/>
          <p:cNvPicPr/>
          <p:nvPr/>
        </p:nvPicPr>
        <p:blipFill>
          <a:blip r:embed="rId3"/>
          <a:stretch>
            <a:fillRect/>
          </a:stretch>
        </p:blipFill>
        <p:spPr>
          <a:xfrm>
            <a:off x="539552" y="3789040"/>
            <a:ext cx="3619500" cy="2600325"/>
          </a:xfrm>
          <a:prstGeom prst="rect">
            <a:avLst/>
          </a:prstGeom>
        </p:spPr>
      </p:pic>
      <p:sp>
        <p:nvSpPr>
          <p:cNvPr id="3" name="Rectangle 2"/>
          <p:cNvSpPr/>
          <p:nvPr/>
        </p:nvSpPr>
        <p:spPr>
          <a:xfrm>
            <a:off x="3851920" y="1284118"/>
            <a:ext cx="4608512" cy="2308324"/>
          </a:xfrm>
          <a:prstGeom prst="rect">
            <a:avLst/>
          </a:prstGeom>
        </p:spPr>
        <p:txBody>
          <a:bodyPr wrap="square">
            <a:spAutoFit/>
          </a:bodyPr>
          <a:lstStyle/>
          <a:p>
            <a:pPr marL="285750" indent="-285750">
              <a:buFont typeface="Arial" panose="020B0604020202020204" pitchFamily="34" charset="0"/>
              <a:buChar char="•"/>
            </a:pPr>
            <a:r>
              <a:rPr lang="en-US" dirty="0" smtClean="0"/>
              <a:t>If you select the option to Return the data in the Excel, you will be given option to select the location for placing your data</a:t>
            </a:r>
          </a:p>
          <a:p>
            <a:pPr marL="285750" indent="-285750">
              <a:buFont typeface="Arial" panose="020B0604020202020204" pitchFamily="34" charset="0"/>
              <a:buChar char="•"/>
            </a:pPr>
            <a:r>
              <a:rPr lang="en-US" dirty="0" smtClean="0"/>
              <a:t>You can also select if you want your data to be presented in the form of a)Table b)Pivot Table Report c)PivotChart &amp; PivotTable Report</a:t>
            </a:r>
            <a:endParaRPr lang="en-US" dirty="0"/>
          </a:p>
        </p:txBody>
      </p:sp>
      <p:sp>
        <p:nvSpPr>
          <p:cNvPr id="4" name="Rectangle 3"/>
          <p:cNvSpPr/>
          <p:nvPr/>
        </p:nvSpPr>
        <p:spPr>
          <a:xfrm>
            <a:off x="4400567" y="3790556"/>
            <a:ext cx="4275889" cy="646331"/>
          </a:xfrm>
          <a:prstGeom prst="rect">
            <a:avLst/>
          </a:prstGeom>
        </p:spPr>
        <p:txBody>
          <a:bodyPr wrap="square">
            <a:spAutoFit/>
          </a:bodyPr>
          <a:lstStyle/>
          <a:p>
            <a:pPr marL="285750" indent="-285750">
              <a:buFont typeface="Arial" panose="020B0604020202020204" pitchFamily="34" charset="0"/>
              <a:buChar char="•"/>
            </a:pPr>
            <a:r>
              <a:rPr lang="en-US" dirty="0" smtClean="0"/>
              <a:t>If you want the data to be fetched directly, select “Table” and press “OK”</a:t>
            </a:r>
          </a:p>
        </p:txBody>
      </p:sp>
      <p:sp>
        <p:nvSpPr>
          <p:cNvPr id="7" name="Rectangle 6"/>
          <p:cNvSpPr/>
          <p:nvPr/>
        </p:nvSpPr>
        <p:spPr>
          <a:xfrm>
            <a:off x="4499992" y="4437112"/>
            <a:ext cx="4248472" cy="2031325"/>
          </a:xfrm>
          <a:prstGeom prst="rect">
            <a:avLst/>
          </a:prstGeom>
        </p:spPr>
        <p:txBody>
          <a:bodyPr wrap="square">
            <a:spAutoFit/>
          </a:bodyPr>
          <a:lstStyle/>
          <a:p>
            <a:pPr marL="285750" indent="-285750">
              <a:buFont typeface="Arial" panose="020B0604020202020204" pitchFamily="34" charset="0"/>
              <a:buChar char="•"/>
            </a:pPr>
            <a:r>
              <a:rPr lang="en-US" dirty="0" smtClean="0"/>
              <a:t>You will observe the as soon as you press “OK”, at the bottom left side of the screen there will be a status and option to cancel the extract operation</a:t>
            </a:r>
          </a:p>
          <a:p>
            <a:pPr marL="285750" indent="-285750">
              <a:buFont typeface="Arial" panose="020B0604020202020204" pitchFamily="34" charset="0"/>
              <a:buChar char="•"/>
            </a:pPr>
            <a:r>
              <a:rPr lang="en-US" dirty="0" smtClean="0"/>
              <a:t>And if you press that option to cancel, you will see the “External Data Refresh Status” Dialog Box</a:t>
            </a:r>
            <a:endParaRPr lang="en-US" dirty="0"/>
          </a:p>
        </p:txBody>
      </p:sp>
    </p:spTree>
    <p:extLst>
      <p:ext uri="{BB962C8B-B14F-4D97-AF65-F5344CB8AC3E}">
        <p14:creationId xmlns:p14="http://schemas.microsoft.com/office/powerpoint/2010/main" val="39022988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114"/>
          </a:xfrm>
        </p:spPr>
        <p:txBody>
          <a:bodyPr>
            <a:normAutofit/>
          </a:bodyPr>
          <a:lstStyle/>
          <a:p>
            <a:pPr algn="l"/>
            <a:r>
              <a:rPr lang="en-US" sz="3600" dirty="0" smtClean="0"/>
              <a:t>ODBC							    </a:t>
            </a:r>
            <a:r>
              <a:rPr lang="en-US" sz="2000" dirty="0" smtClean="0"/>
              <a:t>15</a:t>
            </a:r>
            <a:endParaRPr lang="en-GB" sz="3600" dirty="0"/>
          </a:p>
        </p:txBody>
      </p:sp>
      <p:pic>
        <p:nvPicPr>
          <p:cNvPr id="7" name="Picture 6"/>
          <p:cNvPicPr/>
          <p:nvPr/>
        </p:nvPicPr>
        <p:blipFill>
          <a:blip r:embed="rId2"/>
          <a:stretch>
            <a:fillRect/>
          </a:stretch>
        </p:blipFill>
        <p:spPr>
          <a:xfrm>
            <a:off x="467544" y="1268760"/>
            <a:ext cx="5544616" cy="4464496"/>
          </a:xfrm>
          <a:prstGeom prst="rect">
            <a:avLst/>
          </a:prstGeom>
        </p:spPr>
      </p:pic>
      <p:sp>
        <p:nvSpPr>
          <p:cNvPr id="3" name="Rectangle 2"/>
          <p:cNvSpPr/>
          <p:nvPr/>
        </p:nvSpPr>
        <p:spPr>
          <a:xfrm>
            <a:off x="6084168" y="1268760"/>
            <a:ext cx="2880320" cy="2800767"/>
          </a:xfrm>
          <a:prstGeom prst="rect">
            <a:avLst/>
          </a:prstGeom>
        </p:spPr>
        <p:txBody>
          <a:bodyPr wrap="square">
            <a:spAutoFit/>
          </a:bodyPr>
          <a:lstStyle/>
          <a:p>
            <a:pPr marL="285750" indent="-285750">
              <a:buFont typeface="Arial" panose="020B0604020202020204" pitchFamily="34" charset="0"/>
              <a:buChar char="•"/>
            </a:pPr>
            <a:r>
              <a:rPr lang="en-US" sz="1600" dirty="0" smtClean="0"/>
              <a:t>After the extraction is complete, you will see the data the following format as shown</a:t>
            </a:r>
          </a:p>
          <a:p>
            <a:pPr marL="285750" indent="-285750">
              <a:buFont typeface="Arial" panose="020B0604020202020204" pitchFamily="34" charset="0"/>
              <a:buChar char="•"/>
            </a:pPr>
            <a:r>
              <a:rPr lang="en-US" sz="1600" dirty="0" smtClean="0"/>
              <a:t>It is already inserted into a table with default table name which can be changed from the      ribbon -&gt; Table Tools menu -&gt; Design -&gt;Table Name</a:t>
            </a:r>
            <a:endParaRPr lang="en-US" sz="1600" dirty="0"/>
          </a:p>
        </p:txBody>
      </p:sp>
    </p:spTree>
    <p:extLst>
      <p:ext uri="{BB962C8B-B14F-4D97-AF65-F5344CB8AC3E}">
        <p14:creationId xmlns:p14="http://schemas.microsoft.com/office/powerpoint/2010/main" val="16618313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a:xfrm>
            <a:off x="457200" y="1268761"/>
            <a:ext cx="8229600" cy="2088231"/>
          </a:xfrm>
        </p:spPr>
        <p:txBody>
          <a:bodyPr>
            <a:normAutofit lnSpcReduction="10000"/>
          </a:bodyPr>
          <a:lstStyle/>
          <a:p>
            <a:r>
              <a:rPr lang="en-GB" dirty="0" smtClean="0"/>
              <a:t>To make managing and </a:t>
            </a:r>
            <a:r>
              <a:rPr lang="en-GB" dirty="0" err="1" smtClean="0"/>
              <a:t>analyzing</a:t>
            </a:r>
            <a:r>
              <a:rPr lang="en-GB" dirty="0" smtClean="0"/>
              <a:t> a group of related data easier, you can turn a range of cells into a Microsoft Office Excel table (previously known as an Excel list). A table typically contains related data in a series of worksheet rows and columns that have been formatted as a table. By using the table features, you can then manage the data in the table rows and columns independently from the data in other rows and columns on the worksheet.</a:t>
            </a:r>
            <a:endParaRPr lang="en-GB" dirty="0"/>
          </a:p>
        </p:txBody>
      </p:sp>
      <p:sp>
        <p:nvSpPr>
          <p:cNvPr id="2" name="Title 1"/>
          <p:cNvSpPr>
            <a:spLocks noGrp="1"/>
          </p:cNvSpPr>
          <p:nvPr>
            <p:ph type="title"/>
          </p:nvPr>
        </p:nvSpPr>
        <p:spPr>
          <a:xfrm>
            <a:off x="457200" y="274638"/>
            <a:ext cx="8229600" cy="922114"/>
          </a:xfrm>
        </p:spPr>
        <p:txBody>
          <a:bodyPr>
            <a:normAutofit/>
          </a:bodyPr>
          <a:lstStyle/>
          <a:p>
            <a:pPr algn="l"/>
            <a:r>
              <a:rPr lang="en-US" dirty="0" smtClean="0"/>
              <a:t>Tables							    </a:t>
            </a:r>
            <a:r>
              <a:rPr lang="en-US" sz="1600" dirty="0" smtClean="0"/>
              <a:t>1</a:t>
            </a:r>
            <a:endParaRPr lang="en-GB" sz="1600" dirty="0"/>
          </a:p>
        </p:txBody>
      </p:sp>
      <p:pic>
        <p:nvPicPr>
          <p:cNvPr id="4" name="Picture 3" descr="Data in an Excel table"/>
          <p:cNvPicPr/>
          <p:nvPr/>
        </p:nvPicPr>
        <p:blipFill>
          <a:blip r:embed="rId2">
            <a:extLst>
              <a:ext uri="{28A0092B-C50C-407E-A947-70E740481C1C}">
                <a14:useLocalDpi xmlns:a14="http://schemas.microsoft.com/office/drawing/2010/main" val="0"/>
              </a:ext>
            </a:extLst>
          </a:blip>
          <a:srcRect/>
          <a:stretch>
            <a:fillRect/>
          </a:stretch>
        </p:blipFill>
        <p:spPr bwMode="auto">
          <a:xfrm>
            <a:off x="899592" y="3428998"/>
            <a:ext cx="4824536" cy="2376265"/>
          </a:xfrm>
          <a:prstGeom prst="rect">
            <a:avLst/>
          </a:prstGeom>
          <a:noFill/>
          <a:ln>
            <a:noFill/>
          </a:ln>
        </p:spPr>
      </p:pic>
    </p:spTree>
    <p:extLst>
      <p:ext uri="{BB962C8B-B14F-4D97-AF65-F5344CB8AC3E}">
        <p14:creationId xmlns:p14="http://schemas.microsoft.com/office/powerpoint/2010/main" val="36478942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114"/>
          </a:xfrm>
        </p:spPr>
        <p:txBody>
          <a:bodyPr/>
          <a:lstStyle/>
          <a:p>
            <a:pPr algn="l"/>
            <a:r>
              <a:rPr lang="en-US" dirty="0" smtClean="0"/>
              <a:t>OLE DB</a:t>
            </a:r>
            <a:endParaRPr lang="en-GB" dirty="0"/>
          </a:p>
        </p:txBody>
      </p:sp>
      <p:sp>
        <p:nvSpPr>
          <p:cNvPr id="3" name="Rectangle 2"/>
          <p:cNvSpPr/>
          <p:nvPr/>
        </p:nvSpPr>
        <p:spPr>
          <a:xfrm>
            <a:off x="479029" y="1366897"/>
            <a:ext cx="8197427" cy="1384995"/>
          </a:xfrm>
          <a:prstGeom prst="rect">
            <a:avLst/>
          </a:prstGeom>
        </p:spPr>
        <p:txBody>
          <a:bodyPr wrap="square">
            <a:spAutoFit/>
          </a:bodyPr>
          <a:lstStyle/>
          <a:p>
            <a:r>
              <a:rPr lang="en-GB" sz="1200" dirty="0"/>
              <a:t>OLE </a:t>
            </a:r>
            <a:r>
              <a:rPr lang="en-GB" sz="1200" dirty="0" smtClean="0"/>
              <a:t>DB (</a:t>
            </a:r>
            <a:r>
              <a:rPr lang="en-GB" sz="1200" i="1" dirty="0"/>
              <a:t>Object Linking and Embedding, Database</a:t>
            </a:r>
            <a:r>
              <a:rPr lang="en-GB" sz="1200" dirty="0"/>
              <a:t>, sometimes written as </a:t>
            </a:r>
            <a:r>
              <a:rPr lang="en-GB" sz="1200" b="1" dirty="0"/>
              <a:t>OLEDB</a:t>
            </a:r>
            <a:r>
              <a:rPr lang="en-GB" sz="1200" dirty="0"/>
              <a:t> or </a:t>
            </a:r>
            <a:r>
              <a:rPr lang="en-GB" sz="1200" b="1" dirty="0"/>
              <a:t>OLE-DB</a:t>
            </a:r>
            <a:r>
              <a:rPr lang="en-GB" sz="1200" dirty="0" smtClean="0"/>
              <a:t>) </a:t>
            </a:r>
            <a:r>
              <a:rPr lang="en-GB" sz="1200" dirty="0"/>
              <a:t>separates the data store from the application that needs access to it through a set of abstractions that include the </a:t>
            </a:r>
            <a:r>
              <a:rPr lang="en-GB" sz="1200" dirty="0" err="1"/>
              <a:t>datasource</a:t>
            </a:r>
            <a:r>
              <a:rPr lang="en-GB" sz="1200" dirty="0"/>
              <a:t>, session, command, and </a:t>
            </a:r>
            <a:r>
              <a:rPr lang="en-GB" sz="1200" dirty="0" err="1"/>
              <a:t>rowsets</a:t>
            </a:r>
            <a:r>
              <a:rPr lang="en-GB" sz="1200" dirty="0"/>
              <a:t>. This was done because different applications need access to different types and sources of data, and do not necessarily want to know how to access functionality with technology-specific methods. OLE DB is conceptually divided into </a:t>
            </a:r>
            <a:r>
              <a:rPr lang="en-GB" sz="1200" i="1" dirty="0"/>
              <a:t>consumers</a:t>
            </a:r>
            <a:r>
              <a:rPr lang="en-GB" sz="1200" dirty="0"/>
              <a:t> and </a:t>
            </a:r>
            <a:r>
              <a:rPr lang="en-GB" sz="1200" i="1" dirty="0"/>
              <a:t>providers</a:t>
            </a:r>
            <a:r>
              <a:rPr lang="en-GB" sz="1200" dirty="0"/>
              <a:t>. The consumers are the applications that need access to the data, and the providers are the software components that implement the interface and thereby provides the data to the consumer. OLE DB is part of the Microsoft Data Access Components (MDAC) stack.</a:t>
            </a:r>
          </a:p>
        </p:txBody>
      </p:sp>
      <p:sp>
        <p:nvSpPr>
          <p:cNvPr id="5" name="Rectangle 4"/>
          <p:cNvSpPr/>
          <p:nvPr/>
        </p:nvSpPr>
        <p:spPr>
          <a:xfrm>
            <a:off x="5692924" y="3950156"/>
            <a:ext cx="2880320" cy="600164"/>
          </a:xfrm>
          <a:prstGeom prst="rect">
            <a:avLst/>
          </a:prstGeom>
        </p:spPr>
        <p:txBody>
          <a:bodyPr wrap="square">
            <a:spAutoFit/>
          </a:bodyPr>
          <a:lstStyle/>
          <a:p>
            <a:r>
              <a:rPr lang="en-GB" sz="1100" dirty="0" smtClean="0"/>
              <a:t>Referred from :</a:t>
            </a:r>
          </a:p>
          <a:p>
            <a:r>
              <a:rPr lang="en-GB" sz="1100" dirty="0" smtClean="0"/>
              <a:t>ADO </a:t>
            </a:r>
            <a:r>
              <a:rPr lang="en-GB" sz="1100" dirty="0"/>
              <a:t>ActiveX Data Objects</a:t>
            </a:r>
          </a:p>
          <a:p>
            <a:r>
              <a:rPr lang="en-GB" sz="1100" dirty="0"/>
              <a:t> By Jason T. </a:t>
            </a:r>
            <a:r>
              <a:rPr lang="en-GB" sz="1100" dirty="0" err="1"/>
              <a:t>Roff</a:t>
            </a:r>
            <a:endParaRPr lang="en-GB" sz="1100" dirty="0"/>
          </a:p>
        </p:txBody>
      </p:sp>
      <p:pic>
        <p:nvPicPr>
          <p:cNvPr id="1843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40937" t="37011" r="18672" b="24121"/>
          <a:stretch/>
        </p:blipFill>
        <p:spPr bwMode="auto">
          <a:xfrm>
            <a:off x="755576" y="2767122"/>
            <a:ext cx="4924425" cy="3790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7668344" y="764704"/>
            <a:ext cx="535260" cy="369332"/>
          </a:xfrm>
          <a:prstGeom prst="rect">
            <a:avLst/>
          </a:prstGeom>
          <a:noFill/>
        </p:spPr>
        <p:txBody>
          <a:bodyPr wrap="square" rtlCol="0">
            <a:spAutoFit/>
          </a:bodyPr>
          <a:lstStyle/>
          <a:p>
            <a:r>
              <a:rPr lang="en-US" dirty="0" smtClean="0"/>
              <a:t>1</a:t>
            </a:r>
            <a:endParaRPr lang="en-GB" dirty="0"/>
          </a:p>
        </p:txBody>
      </p:sp>
    </p:spTree>
    <p:extLst>
      <p:ext uri="{BB962C8B-B14F-4D97-AF65-F5344CB8AC3E}">
        <p14:creationId xmlns:p14="http://schemas.microsoft.com/office/powerpoint/2010/main" val="30172203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114"/>
          </a:xfrm>
        </p:spPr>
        <p:txBody>
          <a:bodyPr/>
          <a:lstStyle/>
          <a:p>
            <a:pPr algn="l"/>
            <a:r>
              <a:rPr lang="en-US" dirty="0" smtClean="0"/>
              <a:t>OLEDB</a:t>
            </a:r>
            <a:endParaRPr lang="en-GB" dirty="0"/>
          </a:p>
        </p:txBody>
      </p:sp>
      <p:pic>
        <p:nvPicPr>
          <p:cNvPr id="47" name="Picture 46"/>
          <p:cNvPicPr/>
          <p:nvPr/>
        </p:nvPicPr>
        <p:blipFill rotWithShape="1">
          <a:blip r:embed="rId2"/>
          <a:srcRect r="47255" b="59920"/>
          <a:stretch/>
        </p:blipFill>
        <p:spPr bwMode="auto">
          <a:xfrm>
            <a:off x="467544" y="1268760"/>
            <a:ext cx="4953000" cy="3010535"/>
          </a:xfrm>
          <a:prstGeom prst="rect">
            <a:avLst/>
          </a:prstGeom>
          <a:ln>
            <a:noFill/>
          </a:ln>
          <a:extLst>
            <a:ext uri="{53640926-AAD7-44D8-BBD7-CCE9431645EC}">
              <a14:shadowObscured xmlns:a14="http://schemas.microsoft.com/office/drawing/2010/main"/>
            </a:ext>
          </a:extLst>
        </p:spPr>
      </p:pic>
      <p:sp>
        <p:nvSpPr>
          <p:cNvPr id="5" name="Rectangle 4"/>
          <p:cNvSpPr/>
          <p:nvPr/>
        </p:nvSpPr>
        <p:spPr>
          <a:xfrm>
            <a:off x="5796136" y="1364574"/>
            <a:ext cx="3096344" cy="2031325"/>
          </a:xfrm>
          <a:prstGeom prst="rect">
            <a:avLst/>
          </a:prstGeom>
        </p:spPr>
        <p:txBody>
          <a:bodyPr wrap="square">
            <a:spAutoFit/>
          </a:bodyPr>
          <a:lstStyle/>
          <a:p>
            <a:pPr marL="285750" indent="-285750">
              <a:buFont typeface="Arial" panose="020B0604020202020204" pitchFamily="34" charset="0"/>
              <a:buChar char="•"/>
            </a:pPr>
            <a:r>
              <a:rPr lang="en-US" dirty="0" smtClean="0"/>
              <a:t>Open/switch to MS Excel</a:t>
            </a:r>
          </a:p>
          <a:p>
            <a:pPr marL="285750" indent="-285750">
              <a:buFont typeface="Arial" panose="020B0604020202020204" pitchFamily="34" charset="0"/>
              <a:buChar char="•"/>
            </a:pPr>
            <a:r>
              <a:rPr lang="en-US" dirty="0" smtClean="0"/>
              <a:t>On the ribbon, select Data menu</a:t>
            </a:r>
          </a:p>
          <a:p>
            <a:pPr marL="285750" indent="-285750">
              <a:buFont typeface="Arial" panose="020B0604020202020204" pitchFamily="34" charset="0"/>
              <a:buChar char="•"/>
            </a:pPr>
            <a:r>
              <a:rPr lang="en-US" dirty="0" smtClean="0"/>
              <a:t>Now click on “From Other Source” and select “From Data Connection Wizard” in the drop down</a:t>
            </a:r>
            <a:endParaRPr lang="en-GB" dirty="0"/>
          </a:p>
        </p:txBody>
      </p:sp>
      <p:sp>
        <p:nvSpPr>
          <p:cNvPr id="6" name="TextBox 5"/>
          <p:cNvSpPr txBox="1"/>
          <p:nvPr/>
        </p:nvSpPr>
        <p:spPr>
          <a:xfrm>
            <a:off x="7668344" y="764704"/>
            <a:ext cx="535260" cy="369332"/>
          </a:xfrm>
          <a:prstGeom prst="rect">
            <a:avLst/>
          </a:prstGeom>
          <a:noFill/>
        </p:spPr>
        <p:txBody>
          <a:bodyPr wrap="square" rtlCol="0">
            <a:spAutoFit/>
          </a:bodyPr>
          <a:lstStyle/>
          <a:p>
            <a:r>
              <a:rPr lang="en-US" dirty="0"/>
              <a:t>2</a:t>
            </a:r>
            <a:endParaRPr lang="en-GB" dirty="0"/>
          </a:p>
        </p:txBody>
      </p:sp>
    </p:spTree>
    <p:extLst>
      <p:ext uri="{BB962C8B-B14F-4D97-AF65-F5344CB8AC3E}">
        <p14:creationId xmlns:p14="http://schemas.microsoft.com/office/powerpoint/2010/main" val="30756855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114"/>
          </a:xfrm>
        </p:spPr>
        <p:txBody>
          <a:bodyPr/>
          <a:lstStyle/>
          <a:p>
            <a:pPr algn="l"/>
            <a:r>
              <a:rPr lang="en-US" dirty="0" smtClean="0"/>
              <a:t>OLEDB</a:t>
            </a:r>
            <a:endParaRPr lang="en-GB" dirty="0"/>
          </a:p>
        </p:txBody>
      </p:sp>
      <p:pic>
        <p:nvPicPr>
          <p:cNvPr id="4" name="Picture 3"/>
          <p:cNvPicPr/>
          <p:nvPr/>
        </p:nvPicPr>
        <p:blipFill>
          <a:blip r:embed="rId2"/>
          <a:stretch>
            <a:fillRect/>
          </a:stretch>
        </p:blipFill>
        <p:spPr>
          <a:xfrm>
            <a:off x="539552" y="1484784"/>
            <a:ext cx="4914900" cy="3419475"/>
          </a:xfrm>
          <a:prstGeom prst="rect">
            <a:avLst/>
          </a:prstGeom>
        </p:spPr>
      </p:pic>
      <p:sp>
        <p:nvSpPr>
          <p:cNvPr id="5" name="Rectangle 4"/>
          <p:cNvSpPr/>
          <p:nvPr/>
        </p:nvSpPr>
        <p:spPr>
          <a:xfrm>
            <a:off x="5652120" y="1364574"/>
            <a:ext cx="3240360" cy="1200329"/>
          </a:xfrm>
          <a:prstGeom prst="rect">
            <a:avLst/>
          </a:prstGeom>
        </p:spPr>
        <p:txBody>
          <a:bodyPr wrap="square">
            <a:spAutoFit/>
          </a:bodyPr>
          <a:lstStyle/>
          <a:p>
            <a:pPr marL="285750" indent="-285750">
              <a:buFont typeface="Arial" panose="020B0604020202020204" pitchFamily="34" charset="0"/>
              <a:buChar char="•"/>
            </a:pPr>
            <a:r>
              <a:rPr lang="en-US" dirty="0" smtClean="0"/>
              <a:t>In the Data Connection Wizard dialog box, select “Other/Advanced” option and press “Next”</a:t>
            </a:r>
            <a:endParaRPr lang="en-GB" dirty="0"/>
          </a:p>
        </p:txBody>
      </p:sp>
      <p:sp>
        <p:nvSpPr>
          <p:cNvPr id="6" name="TextBox 5"/>
          <p:cNvSpPr txBox="1"/>
          <p:nvPr/>
        </p:nvSpPr>
        <p:spPr>
          <a:xfrm>
            <a:off x="7668344" y="764704"/>
            <a:ext cx="535260" cy="369332"/>
          </a:xfrm>
          <a:prstGeom prst="rect">
            <a:avLst/>
          </a:prstGeom>
          <a:noFill/>
        </p:spPr>
        <p:txBody>
          <a:bodyPr wrap="square" rtlCol="0">
            <a:spAutoFit/>
          </a:bodyPr>
          <a:lstStyle/>
          <a:p>
            <a:r>
              <a:rPr lang="en-US" dirty="0"/>
              <a:t>3</a:t>
            </a:r>
            <a:endParaRPr lang="en-GB" dirty="0"/>
          </a:p>
        </p:txBody>
      </p:sp>
    </p:spTree>
    <p:extLst>
      <p:ext uri="{BB962C8B-B14F-4D97-AF65-F5344CB8AC3E}">
        <p14:creationId xmlns:p14="http://schemas.microsoft.com/office/powerpoint/2010/main" val="22924875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114"/>
          </a:xfrm>
        </p:spPr>
        <p:txBody>
          <a:bodyPr/>
          <a:lstStyle/>
          <a:p>
            <a:pPr algn="l"/>
            <a:r>
              <a:rPr lang="en-US" dirty="0" smtClean="0"/>
              <a:t>OLEDB</a:t>
            </a:r>
            <a:endParaRPr lang="en-GB" dirty="0"/>
          </a:p>
        </p:txBody>
      </p:sp>
      <p:pic>
        <p:nvPicPr>
          <p:cNvPr id="4" name="Picture 3"/>
          <p:cNvPicPr/>
          <p:nvPr/>
        </p:nvPicPr>
        <p:blipFill>
          <a:blip r:embed="rId2"/>
          <a:stretch>
            <a:fillRect/>
          </a:stretch>
        </p:blipFill>
        <p:spPr>
          <a:xfrm>
            <a:off x="467544" y="1252934"/>
            <a:ext cx="3495675" cy="4410075"/>
          </a:xfrm>
          <a:prstGeom prst="rect">
            <a:avLst/>
          </a:prstGeom>
        </p:spPr>
      </p:pic>
      <p:sp>
        <p:nvSpPr>
          <p:cNvPr id="5" name="Rectangle 4"/>
          <p:cNvSpPr/>
          <p:nvPr/>
        </p:nvSpPr>
        <p:spPr>
          <a:xfrm>
            <a:off x="4788024" y="1364575"/>
            <a:ext cx="4104456" cy="1754326"/>
          </a:xfrm>
          <a:prstGeom prst="rect">
            <a:avLst/>
          </a:prstGeom>
        </p:spPr>
        <p:txBody>
          <a:bodyPr wrap="square">
            <a:spAutoFit/>
          </a:bodyPr>
          <a:lstStyle/>
          <a:p>
            <a:pPr marL="285750" indent="-285750">
              <a:buFont typeface="Arial" panose="020B0604020202020204" pitchFamily="34" charset="0"/>
              <a:buChar char="•"/>
            </a:pPr>
            <a:r>
              <a:rPr lang="en-US" dirty="0" smtClean="0"/>
              <a:t>Then you will be asked to select the provider(driver) which you want to use for creating the connection</a:t>
            </a:r>
          </a:p>
          <a:p>
            <a:pPr marL="285750" indent="-285750">
              <a:buFont typeface="Arial" panose="020B0604020202020204" pitchFamily="34" charset="0"/>
              <a:buChar char="•"/>
            </a:pPr>
            <a:r>
              <a:rPr lang="en-US" dirty="0" smtClean="0"/>
              <a:t>Select the “Oracle Provider for OLE DB”</a:t>
            </a:r>
          </a:p>
          <a:p>
            <a:pPr marL="285750" indent="-285750">
              <a:buFont typeface="Arial" panose="020B0604020202020204" pitchFamily="34" charset="0"/>
              <a:buChar char="•"/>
            </a:pPr>
            <a:r>
              <a:rPr lang="en-US" dirty="0" smtClean="0"/>
              <a:t>Press “Next”</a:t>
            </a:r>
            <a:endParaRPr lang="en-GB" dirty="0"/>
          </a:p>
        </p:txBody>
      </p:sp>
      <p:sp>
        <p:nvSpPr>
          <p:cNvPr id="7" name="TextBox 6"/>
          <p:cNvSpPr txBox="1"/>
          <p:nvPr/>
        </p:nvSpPr>
        <p:spPr>
          <a:xfrm>
            <a:off x="7668344" y="764704"/>
            <a:ext cx="535260" cy="369332"/>
          </a:xfrm>
          <a:prstGeom prst="rect">
            <a:avLst/>
          </a:prstGeom>
          <a:noFill/>
        </p:spPr>
        <p:txBody>
          <a:bodyPr wrap="square" rtlCol="0">
            <a:spAutoFit/>
          </a:bodyPr>
          <a:lstStyle/>
          <a:p>
            <a:r>
              <a:rPr lang="en-US" dirty="0"/>
              <a:t>4</a:t>
            </a:r>
            <a:endParaRPr lang="en-GB" dirty="0"/>
          </a:p>
        </p:txBody>
      </p:sp>
    </p:spTree>
    <p:extLst>
      <p:ext uri="{BB962C8B-B14F-4D97-AF65-F5344CB8AC3E}">
        <p14:creationId xmlns:p14="http://schemas.microsoft.com/office/powerpoint/2010/main" val="22924875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114"/>
          </a:xfrm>
        </p:spPr>
        <p:txBody>
          <a:bodyPr/>
          <a:lstStyle/>
          <a:p>
            <a:pPr algn="l"/>
            <a:r>
              <a:rPr lang="en-US" dirty="0" smtClean="0"/>
              <a:t>OLEDB</a:t>
            </a:r>
            <a:endParaRPr lang="en-GB" dirty="0"/>
          </a:p>
        </p:txBody>
      </p:sp>
      <p:pic>
        <p:nvPicPr>
          <p:cNvPr id="4" name="Picture 3"/>
          <p:cNvPicPr/>
          <p:nvPr/>
        </p:nvPicPr>
        <p:blipFill>
          <a:blip r:embed="rId2"/>
          <a:stretch>
            <a:fillRect/>
          </a:stretch>
        </p:blipFill>
        <p:spPr>
          <a:xfrm>
            <a:off x="539551" y="1249883"/>
            <a:ext cx="3495675" cy="4410075"/>
          </a:xfrm>
          <a:prstGeom prst="rect">
            <a:avLst/>
          </a:prstGeom>
        </p:spPr>
      </p:pic>
      <p:sp>
        <p:nvSpPr>
          <p:cNvPr id="5" name="Rectangle 4"/>
          <p:cNvSpPr/>
          <p:nvPr/>
        </p:nvSpPr>
        <p:spPr>
          <a:xfrm>
            <a:off x="4283968" y="1249883"/>
            <a:ext cx="4608512" cy="5078313"/>
          </a:xfrm>
          <a:prstGeom prst="rect">
            <a:avLst/>
          </a:prstGeom>
        </p:spPr>
        <p:txBody>
          <a:bodyPr wrap="square">
            <a:spAutoFit/>
          </a:bodyPr>
          <a:lstStyle/>
          <a:p>
            <a:pPr marL="285750" indent="-285750">
              <a:buFont typeface="Arial" panose="020B0604020202020204" pitchFamily="34" charset="0"/>
              <a:buChar char="•"/>
            </a:pPr>
            <a:r>
              <a:rPr lang="en-US" dirty="0" smtClean="0"/>
              <a:t>When you have selected OLE DB Provider, it will prompt you to enter your Data Source</a:t>
            </a:r>
          </a:p>
          <a:p>
            <a:pPr marL="285750" indent="-285750">
              <a:buFont typeface="Arial" panose="020B0604020202020204" pitchFamily="34" charset="0"/>
              <a:buChar char="•"/>
            </a:pPr>
            <a:r>
              <a:rPr lang="en-US" dirty="0" smtClean="0"/>
              <a:t>You should enter the data source </a:t>
            </a:r>
            <a:r>
              <a:rPr lang="en-US" dirty="0"/>
              <a:t>in the format: &lt;hostname&gt;:&lt;port&gt;/&lt;</a:t>
            </a:r>
            <a:r>
              <a:rPr lang="en-US" dirty="0" err="1" smtClean="0"/>
              <a:t>service_name</a:t>
            </a:r>
            <a:r>
              <a:rPr lang="en-US" dirty="0"/>
              <a:t>&gt;</a:t>
            </a:r>
            <a:endParaRPr lang="en-GB" dirty="0"/>
          </a:p>
          <a:p>
            <a:pPr marL="285750" indent="-285750">
              <a:buFont typeface="Arial" panose="020B0604020202020204" pitchFamily="34" charset="0"/>
              <a:buChar char="•"/>
            </a:pPr>
            <a:r>
              <a:rPr lang="en-US" dirty="0"/>
              <a:t>Also enter the user name(schema Name) and password in their respective input box</a:t>
            </a:r>
          </a:p>
          <a:p>
            <a:pPr marL="285750" indent="-285750">
              <a:buFont typeface="Arial" panose="020B0604020202020204" pitchFamily="34" charset="0"/>
              <a:buChar char="•"/>
            </a:pPr>
            <a:r>
              <a:rPr lang="en-US" dirty="0"/>
              <a:t>Now press the “Test Connection” button to check if the connection can be established</a:t>
            </a:r>
          </a:p>
          <a:p>
            <a:pPr marL="285750" indent="-285750">
              <a:buFont typeface="Arial" panose="020B0604020202020204" pitchFamily="34" charset="0"/>
              <a:buChar char="•"/>
            </a:pPr>
            <a:r>
              <a:rPr lang="en-US" dirty="0"/>
              <a:t>Blank password provide option if there is no password for the user name</a:t>
            </a:r>
          </a:p>
          <a:p>
            <a:pPr marL="285750" indent="-285750">
              <a:buFont typeface="Arial" panose="020B0604020202020204" pitchFamily="34" charset="0"/>
              <a:buChar char="•"/>
            </a:pPr>
            <a:r>
              <a:rPr lang="en-US" dirty="0"/>
              <a:t>Allow saving password </a:t>
            </a:r>
            <a:r>
              <a:rPr lang="en-US" b="1" dirty="0"/>
              <a:t>will expose </a:t>
            </a:r>
            <a:r>
              <a:rPr lang="en-US" dirty="0"/>
              <a:t>your password in the excel sheet but save you from entering the credentials every time you refresh your </a:t>
            </a:r>
            <a:r>
              <a:rPr lang="en-US" dirty="0" smtClean="0"/>
              <a:t>table</a:t>
            </a:r>
            <a:endParaRPr lang="en-GB" dirty="0"/>
          </a:p>
        </p:txBody>
      </p:sp>
      <p:sp>
        <p:nvSpPr>
          <p:cNvPr id="7" name="TextBox 6"/>
          <p:cNvSpPr txBox="1"/>
          <p:nvPr/>
        </p:nvSpPr>
        <p:spPr>
          <a:xfrm>
            <a:off x="7668344" y="764704"/>
            <a:ext cx="535260" cy="369332"/>
          </a:xfrm>
          <a:prstGeom prst="rect">
            <a:avLst/>
          </a:prstGeom>
          <a:noFill/>
        </p:spPr>
        <p:txBody>
          <a:bodyPr wrap="square" rtlCol="0">
            <a:spAutoFit/>
          </a:bodyPr>
          <a:lstStyle/>
          <a:p>
            <a:r>
              <a:rPr lang="en-US" dirty="0"/>
              <a:t>5</a:t>
            </a:r>
            <a:endParaRPr lang="en-GB" dirty="0"/>
          </a:p>
        </p:txBody>
      </p:sp>
    </p:spTree>
    <p:extLst>
      <p:ext uri="{BB962C8B-B14F-4D97-AF65-F5344CB8AC3E}">
        <p14:creationId xmlns:p14="http://schemas.microsoft.com/office/powerpoint/2010/main" val="22924875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114"/>
          </a:xfrm>
        </p:spPr>
        <p:txBody>
          <a:bodyPr/>
          <a:lstStyle/>
          <a:p>
            <a:pPr algn="l"/>
            <a:r>
              <a:rPr lang="en-US" dirty="0" smtClean="0"/>
              <a:t>OLEDB</a:t>
            </a:r>
            <a:endParaRPr lang="en-GB" dirty="0"/>
          </a:p>
        </p:txBody>
      </p:sp>
      <p:pic>
        <p:nvPicPr>
          <p:cNvPr id="4" name="Picture 3"/>
          <p:cNvPicPr/>
          <p:nvPr/>
        </p:nvPicPr>
        <p:blipFill rotWithShape="1">
          <a:blip r:embed="rId2"/>
          <a:srcRect l="34790" t="23447" r="15030" b="29258"/>
          <a:stretch/>
        </p:blipFill>
        <p:spPr bwMode="auto">
          <a:xfrm>
            <a:off x="395536" y="1340768"/>
            <a:ext cx="5086350" cy="3834765"/>
          </a:xfrm>
          <a:prstGeom prst="rect">
            <a:avLst/>
          </a:prstGeom>
          <a:ln>
            <a:noFill/>
          </a:ln>
          <a:extLst>
            <a:ext uri="{53640926-AAD7-44D8-BBD7-CCE9431645EC}">
              <a14:shadowObscured xmlns:a14="http://schemas.microsoft.com/office/drawing/2010/main"/>
            </a:ext>
          </a:extLst>
        </p:spPr>
      </p:pic>
      <p:sp>
        <p:nvSpPr>
          <p:cNvPr id="5" name="Rectangle 4"/>
          <p:cNvSpPr/>
          <p:nvPr/>
        </p:nvSpPr>
        <p:spPr>
          <a:xfrm>
            <a:off x="5652120" y="1412776"/>
            <a:ext cx="3392760" cy="1477328"/>
          </a:xfrm>
          <a:prstGeom prst="rect">
            <a:avLst/>
          </a:prstGeom>
        </p:spPr>
        <p:txBody>
          <a:bodyPr wrap="square">
            <a:spAutoFit/>
          </a:bodyPr>
          <a:lstStyle/>
          <a:p>
            <a:pPr marL="285750" indent="-285750">
              <a:buFont typeface="Arial" panose="020B0604020202020204" pitchFamily="34" charset="0"/>
              <a:buChar char="•"/>
            </a:pPr>
            <a:r>
              <a:rPr lang="en-US" dirty="0" smtClean="0"/>
              <a:t>If you get the message as shown, you can press the “OK” button  to establish the connection and get the object list from the database</a:t>
            </a:r>
          </a:p>
        </p:txBody>
      </p:sp>
      <p:pic>
        <p:nvPicPr>
          <p:cNvPr id="6" name="Picture 5"/>
          <p:cNvPicPr/>
          <p:nvPr/>
        </p:nvPicPr>
        <p:blipFill>
          <a:blip r:embed="rId3"/>
          <a:stretch>
            <a:fillRect/>
          </a:stretch>
        </p:blipFill>
        <p:spPr>
          <a:xfrm>
            <a:off x="5796136" y="2890104"/>
            <a:ext cx="3096344" cy="3563232"/>
          </a:xfrm>
          <a:prstGeom prst="rect">
            <a:avLst/>
          </a:prstGeom>
        </p:spPr>
      </p:pic>
      <p:sp>
        <p:nvSpPr>
          <p:cNvPr id="7" name="TextBox 6"/>
          <p:cNvSpPr txBox="1"/>
          <p:nvPr/>
        </p:nvSpPr>
        <p:spPr>
          <a:xfrm>
            <a:off x="7668344" y="764704"/>
            <a:ext cx="535260" cy="369332"/>
          </a:xfrm>
          <a:prstGeom prst="rect">
            <a:avLst/>
          </a:prstGeom>
          <a:noFill/>
        </p:spPr>
        <p:txBody>
          <a:bodyPr wrap="square" rtlCol="0">
            <a:spAutoFit/>
          </a:bodyPr>
          <a:lstStyle/>
          <a:p>
            <a:r>
              <a:rPr lang="en-US" dirty="0"/>
              <a:t>6</a:t>
            </a:r>
            <a:endParaRPr lang="en-GB" dirty="0"/>
          </a:p>
        </p:txBody>
      </p:sp>
    </p:spTree>
    <p:extLst>
      <p:ext uri="{BB962C8B-B14F-4D97-AF65-F5344CB8AC3E}">
        <p14:creationId xmlns:p14="http://schemas.microsoft.com/office/powerpoint/2010/main" val="229248758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114"/>
          </a:xfrm>
        </p:spPr>
        <p:txBody>
          <a:bodyPr/>
          <a:lstStyle/>
          <a:p>
            <a:pPr algn="l"/>
            <a:r>
              <a:rPr lang="en-US" dirty="0" smtClean="0"/>
              <a:t>OLEDB</a:t>
            </a:r>
            <a:endParaRPr lang="en-GB" dirty="0"/>
          </a:p>
        </p:txBody>
      </p:sp>
      <p:pic>
        <p:nvPicPr>
          <p:cNvPr id="4" name="Picture 3"/>
          <p:cNvPicPr>
            <a:picLocks noChangeAspect="1"/>
          </p:cNvPicPr>
          <p:nvPr/>
        </p:nvPicPr>
        <p:blipFill>
          <a:blip r:embed="rId2"/>
          <a:stretch>
            <a:fillRect/>
          </a:stretch>
        </p:blipFill>
        <p:spPr>
          <a:xfrm>
            <a:off x="395536" y="1268760"/>
            <a:ext cx="5162283" cy="4104456"/>
          </a:xfrm>
          <a:prstGeom prst="rect">
            <a:avLst/>
          </a:prstGeom>
        </p:spPr>
      </p:pic>
      <p:sp>
        <p:nvSpPr>
          <p:cNvPr id="5" name="Rectangle 4"/>
          <p:cNvSpPr/>
          <p:nvPr/>
        </p:nvSpPr>
        <p:spPr>
          <a:xfrm>
            <a:off x="5652120" y="1412776"/>
            <a:ext cx="3392760" cy="3693319"/>
          </a:xfrm>
          <a:prstGeom prst="rect">
            <a:avLst/>
          </a:prstGeom>
        </p:spPr>
        <p:txBody>
          <a:bodyPr wrap="square">
            <a:spAutoFit/>
          </a:bodyPr>
          <a:lstStyle/>
          <a:p>
            <a:pPr marL="285750" indent="-285750">
              <a:buFont typeface="Arial" panose="020B0604020202020204" pitchFamily="34" charset="0"/>
              <a:buChar char="•"/>
            </a:pPr>
            <a:r>
              <a:rPr lang="en-US" dirty="0" smtClean="0"/>
              <a:t>You will get an option to select a particular table/view from the database</a:t>
            </a:r>
          </a:p>
          <a:p>
            <a:pPr marL="285750" indent="-285750">
              <a:buFont typeface="Arial" panose="020B0604020202020204" pitchFamily="34" charset="0"/>
              <a:buChar char="•"/>
            </a:pPr>
            <a:r>
              <a:rPr lang="en-US" b="1" dirty="0" smtClean="0"/>
              <a:t>NOTE: </a:t>
            </a:r>
            <a:r>
              <a:rPr lang="en-US" dirty="0" smtClean="0"/>
              <a:t>If you opt to deselect “Connect to a specific table”, you can save the connection details in an .</a:t>
            </a:r>
            <a:r>
              <a:rPr lang="en-US" dirty="0" err="1" smtClean="0"/>
              <a:t>odc</a:t>
            </a:r>
            <a:r>
              <a:rPr lang="en-US" dirty="0" smtClean="0"/>
              <a:t> (office database connection) file. Once you have done that, it will ask you to select the table</a:t>
            </a:r>
          </a:p>
          <a:p>
            <a:pPr marL="285750" indent="-285750">
              <a:buFont typeface="Arial" panose="020B0604020202020204" pitchFamily="34" charset="0"/>
              <a:buChar char="•"/>
            </a:pPr>
            <a:r>
              <a:rPr lang="en-US" b="1" dirty="0" smtClean="0"/>
              <a:t>HINT: </a:t>
            </a:r>
            <a:r>
              <a:rPr lang="en-US" dirty="0" smtClean="0"/>
              <a:t>Select a table with low count of rows and columns</a:t>
            </a:r>
          </a:p>
        </p:txBody>
      </p:sp>
      <p:sp>
        <p:nvSpPr>
          <p:cNvPr id="6" name="TextBox 5"/>
          <p:cNvSpPr txBox="1"/>
          <p:nvPr/>
        </p:nvSpPr>
        <p:spPr>
          <a:xfrm>
            <a:off x="7668344" y="764704"/>
            <a:ext cx="535260" cy="369332"/>
          </a:xfrm>
          <a:prstGeom prst="rect">
            <a:avLst/>
          </a:prstGeom>
          <a:noFill/>
        </p:spPr>
        <p:txBody>
          <a:bodyPr wrap="square" rtlCol="0">
            <a:spAutoFit/>
          </a:bodyPr>
          <a:lstStyle/>
          <a:p>
            <a:r>
              <a:rPr lang="en-US" dirty="0"/>
              <a:t>7</a:t>
            </a:r>
            <a:endParaRPr lang="en-GB" dirty="0"/>
          </a:p>
        </p:txBody>
      </p:sp>
    </p:spTree>
    <p:extLst>
      <p:ext uri="{BB962C8B-B14F-4D97-AF65-F5344CB8AC3E}">
        <p14:creationId xmlns:p14="http://schemas.microsoft.com/office/powerpoint/2010/main" val="22924875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114"/>
          </a:xfrm>
        </p:spPr>
        <p:txBody>
          <a:bodyPr/>
          <a:lstStyle/>
          <a:p>
            <a:pPr algn="l"/>
            <a:r>
              <a:rPr lang="en-US" dirty="0" smtClean="0"/>
              <a:t>OLEDB</a:t>
            </a:r>
            <a:endParaRPr lang="en-GB" dirty="0"/>
          </a:p>
        </p:txBody>
      </p:sp>
      <p:pic>
        <p:nvPicPr>
          <p:cNvPr id="4" name="Picture 3"/>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395536" y="1268760"/>
            <a:ext cx="5286375" cy="5038725"/>
          </a:xfrm>
          <a:prstGeom prst="rect">
            <a:avLst/>
          </a:prstGeom>
        </p:spPr>
      </p:pic>
      <p:sp>
        <p:nvSpPr>
          <p:cNvPr id="5" name="Rectangle 4"/>
          <p:cNvSpPr/>
          <p:nvPr/>
        </p:nvSpPr>
        <p:spPr>
          <a:xfrm>
            <a:off x="5652120" y="1412776"/>
            <a:ext cx="3392760" cy="1477328"/>
          </a:xfrm>
          <a:prstGeom prst="rect">
            <a:avLst/>
          </a:prstGeom>
        </p:spPr>
        <p:txBody>
          <a:bodyPr wrap="square">
            <a:spAutoFit/>
          </a:bodyPr>
          <a:lstStyle/>
          <a:p>
            <a:pPr marL="285750" indent="-285750">
              <a:buFont typeface="Arial" panose="020B0604020202020204" pitchFamily="34" charset="0"/>
              <a:buChar char="•"/>
            </a:pPr>
            <a:r>
              <a:rPr lang="en-US" dirty="0" smtClean="0"/>
              <a:t>As an example, let us select NGSD_CUST_DQ that gives the DQ for customer attributes.</a:t>
            </a:r>
          </a:p>
          <a:p>
            <a:pPr marL="285750" indent="-285750">
              <a:buFont typeface="Arial" panose="020B0604020202020204" pitchFamily="34" charset="0"/>
              <a:buChar char="•"/>
            </a:pPr>
            <a:r>
              <a:rPr lang="en-US" dirty="0" smtClean="0"/>
              <a:t>Press “Next”</a:t>
            </a:r>
          </a:p>
        </p:txBody>
      </p:sp>
      <p:sp>
        <p:nvSpPr>
          <p:cNvPr id="6" name="TextBox 5"/>
          <p:cNvSpPr txBox="1"/>
          <p:nvPr/>
        </p:nvSpPr>
        <p:spPr>
          <a:xfrm>
            <a:off x="7668344" y="764704"/>
            <a:ext cx="535260" cy="369332"/>
          </a:xfrm>
          <a:prstGeom prst="rect">
            <a:avLst/>
          </a:prstGeom>
          <a:noFill/>
        </p:spPr>
        <p:txBody>
          <a:bodyPr wrap="square" rtlCol="0">
            <a:spAutoFit/>
          </a:bodyPr>
          <a:lstStyle/>
          <a:p>
            <a:r>
              <a:rPr lang="en-US" dirty="0"/>
              <a:t>8</a:t>
            </a:r>
            <a:endParaRPr lang="en-GB" dirty="0"/>
          </a:p>
        </p:txBody>
      </p:sp>
    </p:spTree>
    <p:extLst>
      <p:ext uri="{BB962C8B-B14F-4D97-AF65-F5344CB8AC3E}">
        <p14:creationId xmlns:p14="http://schemas.microsoft.com/office/powerpoint/2010/main" val="22924875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114"/>
          </a:xfrm>
        </p:spPr>
        <p:txBody>
          <a:bodyPr/>
          <a:lstStyle/>
          <a:p>
            <a:pPr algn="l"/>
            <a:r>
              <a:rPr lang="en-US" dirty="0" smtClean="0"/>
              <a:t>OLEDB</a:t>
            </a:r>
            <a:endParaRPr lang="en-GB" dirty="0"/>
          </a:p>
        </p:txBody>
      </p:sp>
      <p:pic>
        <p:nvPicPr>
          <p:cNvPr id="4" name="Picture 3"/>
          <p:cNvPicPr/>
          <p:nvPr/>
        </p:nvPicPr>
        <p:blipFill>
          <a:blip r:embed="rId2"/>
          <a:stretch>
            <a:fillRect/>
          </a:stretch>
        </p:blipFill>
        <p:spPr>
          <a:xfrm>
            <a:off x="395536" y="1412180"/>
            <a:ext cx="4914900" cy="4105275"/>
          </a:xfrm>
          <a:prstGeom prst="rect">
            <a:avLst/>
          </a:prstGeom>
        </p:spPr>
      </p:pic>
      <p:sp>
        <p:nvSpPr>
          <p:cNvPr id="5" name="Rectangle 4"/>
          <p:cNvSpPr/>
          <p:nvPr/>
        </p:nvSpPr>
        <p:spPr>
          <a:xfrm>
            <a:off x="5652120" y="1412776"/>
            <a:ext cx="3392760" cy="4247317"/>
          </a:xfrm>
          <a:prstGeom prst="rect">
            <a:avLst/>
          </a:prstGeom>
        </p:spPr>
        <p:txBody>
          <a:bodyPr wrap="square">
            <a:spAutoFit/>
          </a:bodyPr>
          <a:lstStyle/>
          <a:p>
            <a:pPr marL="285750" indent="-285750">
              <a:buFont typeface="Arial" panose="020B0604020202020204" pitchFamily="34" charset="0"/>
              <a:buChar char="•"/>
            </a:pPr>
            <a:r>
              <a:rPr lang="en-US" dirty="0" smtClean="0"/>
              <a:t>Once you have selected your table, it will ask you to name the .</a:t>
            </a:r>
            <a:r>
              <a:rPr lang="en-US" dirty="0" err="1" smtClean="0"/>
              <a:t>odc</a:t>
            </a:r>
            <a:r>
              <a:rPr lang="en-US" dirty="0" smtClean="0"/>
              <a:t> file and a friendly name which office will save for future reference</a:t>
            </a:r>
          </a:p>
          <a:p>
            <a:pPr marL="285750" indent="-285750">
              <a:buFont typeface="Arial" panose="020B0604020202020204" pitchFamily="34" charset="0"/>
              <a:buChar char="•"/>
            </a:pPr>
            <a:r>
              <a:rPr lang="en-US" dirty="0" smtClean="0"/>
              <a:t>Note: Please name the file and friendly name carefully to avoid confusion in case you have planned to create many reports/</a:t>
            </a:r>
            <a:r>
              <a:rPr lang="en-US" dirty="0" err="1" smtClean="0"/>
              <a:t>odc</a:t>
            </a:r>
            <a:r>
              <a:rPr lang="en-US" dirty="0" smtClean="0"/>
              <a:t> files</a:t>
            </a:r>
          </a:p>
          <a:p>
            <a:pPr marL="285750" indent="-285750">
              <a:buFont typeface="Arial" panose="020B0604020202020204" pitchFamily="34" charset="0"/>
              <a:buChar char="•"/>
            </a:pPr>
            <a:r>
              <a:rPr lang="en-US" dirty="0" smtClean="0"/>
              <a:t>Friendly name is the name by which your table can be called once data is fetched in the excel sheet</a:t>
            </a:r>
          </a:p>
          <a:p>
            <a:pPr marL="285750" indent="-285750">
              <a:buFont typeface="Arial" panose="020B0604020202020204" pitchFamily="34" charset="0"/>
              <a:buChar char="•"/>
            </a:pPr>
            <a:r>
              <a:rPr lang="en-US" dirty="0" smtClean="0"/>
              <a:t>Press “Finish”</a:t>
            </a:r>
          </a:p>
        </p:txBody>
      </p:sp>
      <p:sp>
        <p:nvSpPr>
          <p:cNvPr id="6" name="TextBox 5"/>
          <p:cNvSpPr txBox="1"/>
          <p:nvPr/>
        </p:nvSpPr>
        <p:spPr>
          <a:xfrm>
            <a:off x="7668344" y="764704"/>
            <a:ext cx="535260" cy="369332"/>
          </a:xfrm>
          <a:prstGeom prst="rect">
            <a:avLst/>
          </a:prstGeom>
          <a:noFill/>
        </p:spPr>
        <p:txBody>
          <a:bodyPr wrap="square" rtlCol="0">
            <a:spAutoFit/>
          </a:bodyPr>
          <a:lstStyle/>
          <a:p>
            <a:r>
              <a:rPr lang="en-US" dirty="0"/>
              <a:t>9</a:t>
            </a:r>
            <a:endParaRPr lang="en-GB" dirty="0"/>
          </a:p>
        </p:txBody>
      </p:sp>
    </p:spTree>
    <p:extLst>
      <p:ext uri="{BB962C8B-B14F-4D97-AF65-F5344CB8AC3E}">
        <p14:creationId xmlns:p14="http://schemas.microsoft.com/office/powerpoint/2010/main" val="22924875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114"/>
          </a:xfrm>
        </p:spPr>
        <p:txBody>
          <a:bodyPr/>
          <a:lstStyle/>
          <a:p>
            <a:pPr algn="l"/>
            <a:r>
              <a:rPr lang="en-US" dirty="0" smtClean="0"/>
              <a:t>OLEDB</a:t>
            </a:r>
            <a:endParaRPr lang="en-GB" dirty="0"/>
          </a:p>
        </p:txBody>
      </p:sp>
      <p:pic>
        <p:nvPicPr>
          <p:cNvPr id="5" name="Picture 4"/>
          <p:cNvPicPr/>
          <p:nvPr/>
        </p:nvPicPr>
        <p:blipFill>
          <a:blip r:embed="rId2"/>
          <a:stretch>
            <a:fillRect/>
          </a:stretch>
        </p:blipFill>
        <p:spPr>
          <a:xfrm>
            <a:off x="467544" y="1340768"/>
            <a:ext cx="2762250" cy="2305050"/>
          </a:xfrm>
          <a:prstGeom prst="rect">
            <a:avLst/>
          </a:prstGeom>
        </p:spPr>
      </p:pic>
      <p:sp>
        <p:nvSpPr>
          <p:cNvPr id="6" name="Rectangle 5"/>
          <p:cNvSpPr/>
          <p:nvPr/>
        </p:nvSpPr>
        <p:spPr>
          <a:xfrm>
            <a:off x="3347864" y="4013319"/>
            <a:ext cx="4752528" cy="923330"/>
          </a:xfrm>
          <a:prstGeom prst="rect">
            <a:avLst/>
          </a:prstGeom>
        </p:spPr>
        <p:txBody>
          <a:bodyPr wrap="square">
            <a:spAutoFit/>
          </a:bodyPr>
          <a:lstStyle/>
          <a:p>
            <a:r>
              <a:rPr lang="en-GB" dirty="0" smtClean="0"/>
              <a:t>If you have not saved the password, it will give an error: Null </a:t>
            </a:r>
            <a:r>
              <a:rPr lang="en-GB" dirty="0"/>
              <a:t>password </a:t>
            </a:r>
            <a:r>
              <a:rPr lang="en-GB" dirty="0" smtClean="0"/>
              <a:t>given.</a:t>
            </a:r>
          </a:p>
          <a:p>
            <a:r>
              <a:rPr lang="en-GB" dirty="0" smtClean="0"/>
              <a:t>Please </a:t>
            </a:r>
            <a:r>
              <a:rPr lang="en-GB" dirty="0"/>
              <a:t>provide </a:t>
            </a:r>
            <a:r>
              <a:rPr lang="en-GB" dirty="0" smtClean="0"/>
              <a:t>password in that case</a:t>
            </a:r>
            <a:endParaRPr lang="en-GB" dirty="0"/>
          </a:p>
        </p:txBody>
      </p:sp>
      <p:pic>
        <p:nvPicPr>
          <p:cNvPr id="7" name="Picture 6"/>
          <p:cNvPicPr/>
          <p:nvPr/>
        </p:nvPicPr>
        <p:blipFill>
          <a:blip r:embed="rId3"/>
          <a:stretch>
            <a:fillRect/>
          </a:stretch>
        </p:blipFill>
        <p:spPr>
          <a:xfrm>
            <a:off x="469454" y="4005064"/>
            <a:ext cx="2543175" cy="1828800"/>
          </a:xfrm>
          <a:prstGeom prst="rect">
            <a:avLst/>
          </a:prstGeom>
        </p:spPr>
      </p:pic>
      <p:sp>
        <p:nvSpPr>
          <p:cNvPr id="8" name="Rectangle 7"/>
          <p:cNvSpPr/>
          <p:nvPr/>
        </p:nvSpPr>
        <p:spPr>
          <a:xfrm>
            <a:off x="3419872" y="5108287"/>
            <a:ext cx="4519186" cy="369332"/>
          </a:xfrm>
          <a:prstGeom prst="rect">
            <a:avLst/>
          </a:prstGeom>
        </p:spPr>
        <p:txBody>
          <a:bodyPr wrap="none">
            <a:spAutoFit/>
          </a:bodyPr>
          <a:lstStyle/>
          <a:p>
            <a:r>
              <a:rPr lang="en-US" dirty="0" smtClean="0"/>
              <a:t>Note: &lt;hostname</a:t>
            </a:r>
            <a:r>
              <a:rPr lang="en-US" dirty="0"/>
              <a:t>&gt;:&lt;port&gt;/&lt;service name&gt;</a:t>
            </a:r>
            <a:endParaRPr lang="en-GB" dirty="0"/>
          </a:p>
        </p:txBody>
      </p:sp>
      <p:sp>
        <p:nvSpPr>
          <p:cNvPr id="3" name="Rectangle 2"/>
          <p:cNvSpPr/>
          <p:nvPr/>
        </p:nvSpPr>
        <p:spPr>
          <a:xfrm>
            <a:off x="3438128" y="1340768"/>
            <a:ext cx="4500930" cy="1754326"/>
          </a:xfrm>
          <a:prstGeom prst="rect">
            <a:avLst/>
          </a:prstGeom>
        </p:spPr>
        <p:txBody>
          <a:bodyPr wrap="square">
            <a:spAutoFit/>
          </a:bodyPr>
          <a:lstStyle/>
          <a:p>
            <a:pPr marL="285750" indent="-285750">
              <a:buFont typeface="Arial" panose="020B0604020202020204" pitchFamily="34" charset="0"/>
              <a:buChar char="•"/>
            </a:pPr>
            <a:r>
              <a:rPr lang="en-US" dirty="0" smtClean="0"/>
              <a:t>You </a:t>
            </a:r>
            <a:r>
              <a:rPr lang="en-US" dirty="0"/>
              <a:t>will be given option to select the location for placing your data</a:t>
            </a:r>
          </a:p>
          <a:p>
            <a:pPr marL="285750" indent="-285750">
              <a:buFont typeface="Arial" panose="020B0604020202020204" pitchFamily="34" charset="0"/>
              <a:buChar char="•"/>
            </a:pPr>
            <a:r>
              <a:rPr lang="en-US" dirty="0"/>
              <a:t>You can also select if you want your data to be presented in the form of a)Table b)Pivot Table Report c)PivotChart &amp; PivotTable Report</a:t>
            </a:r>
          </a:p>
        </p:txBody>
      </p:sp>
      <p:sp>
        <p:nvSpPr>
          <p:cNvPr id="9" name="TextBox 8"/>
          <p:cNvSpPr txBox="1"/>
          <p:nvPr/>
        </p:nvSpPr>
        <p:spPr>
          <a:xfrm>
            <a:off x="7668344" y="764704"/>
            <a:ext cx="535260" cy="369332"/>
          </a:xfrm>
          <a:prstGeom prst="rect">
            <a:avLst/>
          </a:prstGeom>
          <a:noFill/>
        </p:spPr>
        <p:txBody>
          <a:bodyPr wrap="square" rtlCol="0">
            <a:spAutoFit/>
          </a:bodyPr>
          <a:lstStyle/>
          <a:p>
            <a:r>
              <a:rPr lang="en-US" dirty="0" smtClean="0"/>
              <a:t>10</a:t>
            </a:r>
            <a:endParaRPr lang="en-GB" dirty="0"/>
          </a:p>
        </p:txBody>
      </p:sp>
    </p:spTree>
    <p:extLst>
      <p:ext uri="{BB962C8B-B14F-4D97-AF65-F5344CB8AC3E}">
        <p14:creationId xmlns:p14="http://schemas.microsoft.com/office/powerpoint/2010/main" val="22924875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114"/>
          </a:xfrm>
        </p:spPr>
        <p:txBody>
          <a:bodyPr>
            <a:normAutofit/>
          </a:bodyPr>
          <a:lstStyle/>
          <a:p>
            <a:pPr algn="l"/>
            <a:r>
              <a:rPr lang="en-US" sz="3600" dirty="0" smtClean="0"/>
              <a:t>Tables	</a:t>
            </a:r>
            <a:r>
              <a:rPr lang="en-GB" sz="3600" dirty="0" smtClean="0"/>
              <a:t>Elements of an Excel table</a:t>
            </a:r>
            <a:r>
              <a:rPr lang="en-US" dirty="0" smtClean="0"/>
              <a:t>	    </a:t>
            </a:r>
            <a:r>
              <a:rPr lang="en-US" sz="1600" dirty="0" smtClean="0"/>
              <a:t>2</a:t>
            </a:r>
            <a:endParaRPr lang="en-GB" sz="1600" dirty="0"/>
          </a:p>
        </p:txBody>
      </p:sp>
      <p:sp>
        <p:nvSpPr>
          <p:cNvPr id="6" name="Rectangle 2"/>
          <p:cNvSpPr>
            <a:spLocks noChangeArrowheads="1"/>
          </p:cNvSpPr>
          <p:nvPr/>
        </p:nvSpPr>
        <p:spPr bwMode="auto">
          <a:xfrm>
            <a:off x="560264" y="1196752"/>
            <a:ext cx="842493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1" i="1" u="none" strike="noStrike" cap="none" normalizeH="0" baseline="0" dirty="0" smtClean="0">
                <a:ln>
                  <a:noFill/>
                </a:ln>
                <a:solidFill>
                  <a:srgbClr val="5B9BD5"/>
                </a:solidFill>
                <a:effectLst/>
                <a:latin typeface="Calibri Light" pitchFamily="34" charset="0"/>
                <a:ea typeface="Times New Roman" pitchFamily="18" charset="0"/>
                <a:cs typeface="Times New Roman" pitchFamily="18" charset="0"/>
              </a:rPr>
              <a:t>Header row</a:t>
            </a:r>
            <a:r>
              <a:rPr kumimoji="0" lang="en-US" altLang="en-US" sz="11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By default, a table has a header row. Every table column has filtering enabled in the header row so that you can filter or sort your table data quickly.</a:t>
            </a:r>
            <a:endParaRPr kumimoji="0" lang="en-GB" altLang="en-US" sz="9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025" name="Picture 31" descr="Header row in an Excel t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474" y="1788039"/>
            <a:ext cx="3771900" cy="20669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p:cNvSpPr>
            <a:spLocks noChangeArrowheads="1"/>
          </p:cNvSpPr>
          <p:nvPr/>
        </p:nvSpPr>
        <p:spPr bwMode="auto">
          <a:xfrm>
            <a:off x="0" y="20669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 name="Rectangle 2"/>
          <p:cNvSpPr>
            <a:spLocks noChangeArrowheads="1"/>
          </p:cNvSpPr>
          <p:nvPr/>
        </p:nvSpPr>
        <p:spPr bwMode="auto">
          <a:xfrm>
            <a:off x="560264" y="4157196"/>
            <a:ext cx="8424936"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FontTx/>
              <a:buChar char="•"/>
            </a:pPr>
            <a:r>
              <a:rPr lang="en-GB" altLang="en-US" sz="1100" b="1" i="1" dirty="0">
                <a:solidFill>
                  <a:srgbClr val="5B9BD5"/>
                </a:solidFill>
                <a:latin typeface="Calibri Light" pitchFamily="34" charset="0"/>
                <a:ea typeface="Times New Roman" pitchFamily="18" charset="0"/>
                <a:cs typeface="Times New Roman" pitchFamily="18" charset="0"/>
              </a:rPr>
              <a:t>Banded rows    </a:t>
            </a:r>
            <a:r>
              <a:rPr lang="en-GB" altLang="en-US" sz="1100" dirty="0">
                <a:latin typeface="Calibri Light" pitchFamily="34" charset="0"/>
                <a:ea typeface="Times New Roman" pitchFamily="18" charset="0"/>
                <a:cs typeface="Times New Roman" pitchFamily="18" charset="0"/>
              </a:rPr>
              <a:t>By default, alternate shading or banding has been applied to the rows in a table to better distinguish the data.</a:t>
            </a:r>
          </a:p>
        </p:txBody>
      </p:sp>
      <p:pic>
        <p:nvPicPr>
          <p:cNvPr id="10" name="Picture 9" descr="Banded rows in an Excel table"/>
          <p:cNvPicPr/>
          <p:nvPr/>
        </p:nvPicPr>
        <p:blipFill>
          <a:blip r:embed="rId3">
            <a:extLst>
              <a:ext uri="{28A0092B-C50C-407E-A947-70E740481C1C}">
                <a14:useLocalDpi xmlns:a14="http://schemas.microsoft.com/office/drawing/2010/main" val="0"/>
              </a:ext>
            </a:extLst>
          </a:blip>
          <a:srcRect/>
          <a:stretch>
            <a:fillRect/>
          </a:stretch>
        </p:blipFill>
        <p:spPr bwMode="auto">
          <a:xfrm>
            <a:off x="703432" y="4562822"/>
            <a:ext cx="3790950" cy="1314450"/>
          </a:xfrm>
          <a:prstGeom prst="rect">
            <a:avLst/>
          </a:prstGeom>
          <a:noFill/>
          <a:ln>
            <a:noFill/>
          </a:ln>
        </p:spPr>
      </p:pic>
    </p:spTree>
    <p:extLst>
      <p:ext uri="{BB962C8B-B14F-4D97-AF65-F5344CB8AC3E}">
        <p14:creationId xmlns:p14="http://schemas.microsoft.com/office/powerpoint/2010/main" val="21880818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114"/>
          </a:xfrm>
        </p:spPr>
        <p:txBody>
          <a:bodyPr/>
          <a:lstStyle/>
          <a:p>
            <a:pPr algn="l"/>
            <a:r>
              <a:rPr lang="en-US" dirty="0" smtClean="0"/>
              <a:t>OLEDB</a:t>
            </a:r>
            <a:endParaRPr lang="en-GB" dirty="0"/>
          </a:p>
        </p:txBody>
      </p:sp>
      <p:pic>
        <p:nvPicPr>
          <p:cNvPr id="8" name="Picture 7"/>
          <p:cNvPicPr/>
          <p:nvPr/>
        </p:nvPicPr>
        <p:blipFill rotWithShape="1">
          <a:blip r:embed="rId2"/>
          <a:srcRect r="19198" b="66533"/>
          <a:stretch/>
        </p:blipFill>
        <p:spPr bwMode="auto">
          <a:xfrm>
            <a:off x="539552" y="1412776"/>
            <a:ext cx="6525260" cy="2162175"/>
          </a:xfrm>
          <a:prstGeom prst="rect">
            <a:avLst/>
          </a:prstGeom>
          <a:ln>
            <a:noFill/>
          </a:ln>
          <a:extLst>
            <a:ext uri="{53640926-AAD7-44D8-BBD7-CCE9431645EC}">
              <a14:shadowObscured xmlns:a14="http://schemas.microsoft.com/office/drawing/2010/main"/>
            </a:ext>
          </a:extLst>
        </p:spPr>
      </p:pic>
      <p:pic>
        <p:nvPicPr>
          <p:cNvPr id="9" name="Picture 8"/>
          <p:cNvPicPr/>
          <p:nvPr/>
        </p:nvPicPr>
        <p:blipFill rotWithShape="1">
          <a:blip r:embed="rId3"/>
          <a:srcRect r="59937" b="75046"/>
          <a:stretch/>
        </p:blipFill>
        <p:spPr bwMode="auto">
          <a:xfrm>
            <a:off x="539552" y="4077072"/>
            <a:ext cx="5064760" cy="2390775"/>
          </a:xfrm>
          <a:prstGeom prst="rect">
            <a:avLst/>
          </a:prstGeom>
          <a:ln>
            <a:noFill/>
          </a:ln>
          <a:extLst>
            <a:ext uri="{53640926-AAD7-44D8-BBD7-CCE9431645EC}">
              <a14:shadowObscured xmlns:a14="http://schemas.microsoft.com/office/drawing/2010/main"/>
            </a:ext>
          </a:extLst>
        </p:spPr>
      </p:pic>
      <p:sp>
        <p:nvSpPr>
          <p:cNvPr id="4" name="TextBox 3"/>
          <p:cNvSpPr txBox="1"/>
          <p:nvPr/>
        </p:nvSpPr>
        <p:spPr>
          <a:xfrm>
            <a:off x="467544" y="3707740"/>
            <a:ext cx="7848872" cy="369332"/>
          </a:xfrm>
          <a:prstGeom prst="rect">
            <a:avLst/>
          </a:prstGeom>
          <a:noFill/>
        </p:spPr>
        <p:txBody>
          <a:bodyPr wrap="square" rtlCol="0">
            <a:spAutoFit/>
          </a:bodyPr>
          <a:lstStyle/>
          <a:p>
            <a:r>
              <a:rPr lang="en-US" dirty="0" smtClean="0"/>
              <a:t>How to use existing connection to save time in creating connection</a:t>
            </a:r>
            <a:endParaRPr lang="en-GB" dirty="0"/>
          </a:p>
        </p:txBody>
      </p:sp>
      <p:sp>
        <p:nvSpPr>
          <p:cNvPr id="3" name="Rectangle 2"/>
          <p:cNvSpPr/>
          <p:nvPr/>
        </p:nvSpPr>
        <p:spPr>
          <a:xfrm>
            <a:off x="7100630" y="1412776"/>
            <a:ext cx="1791850" cy="646331"/>
          </a:xfrm>
          <a:prstGeom prst="rect">
            <a:avLst/>
          </a:prstGeom>
        </p:spPr>
        <p:txBody>
          <a:bodyPr wrap="square">
            <a:spAutoFit/>
          </a:bodyPr>
          <a:lstStyle/>
          <a:p>
            <a:pPr marL="285750" indent="-285750">
              <a:buFont typeface="Arial" panose="020B0604020202020204" pitchFamily="34" charset="0"/>
              <a:buChar char="•"/>
            </a:pPr>
            <a:r>
              <a:rPr lang="en-US" dirty="0" smtClean="0"/>
              <a:t>And so data is fetched</a:t>
            </a:r>
          </a:p>
        </p:txBody>
      </p:sp>
      <p:sp>
        <p:nvSpPr>
          <p:cNvPr id="7" name="Rectangle 6"/>
          <p:cNvSpPr/>
          <p:nvPr/>
        </p:nvSpPr>
        <p:spPr>
          <a:xfrm>
            <a:off x="5868144" y="4078779"/>
            <a:ext cx="2808312" cy="1200329"/>
          </a:xfrm>
          <a:prstGeom prst="rect">
            <a:avLst/>
          </a:prstGeom>
        </p:spPr>
        <p:txBody>
          <a:bodyPr wrap="square">
            <a:spAutoFit/>
          </a:bodyPr>
          <a:lstStyle/>
          <a:p>
            <a:pPr marL="285750" indent="-285750">
              <a:buFont typeface="Arial" panose="020B0604020202020204" pitchFamily="34" charset="0"/>
              <a:buChar char="•"/>
            </a:pPr>
            <a:r>
              <a:rPr lang="en-US" dirty="0" smtClean="0"/>
              <a:t>Go to “Data” menu in the ribbon</a:t>
            </a:r>
          </a:p>
          <a:p>
            <a:pPr marL="285750" indent="-285750">
              <a:buFont typeface="Arial" panose="020B0604020202020204" pitchFamily="34" charset="0"/>
              <a:buChar char="•"/>
            </a:pPr>
            <a:r>
              <a:rPr lang="en-US" dirty="0" smtClean="0"/>
              <a:t>Select “Existing Connections” option</a:t>
            </a:r>
          </a:p>
        </p:txBody>
      </p:sp>
      <p:sp>
        <p:nvSpPr>
          <p:cNvPr id="10" name="TextBox 9"/>
          <p:cNvSpPr txBox="1"/>
          <p:nvPr/>
        </p:nvSpPr>
        <p:spPr>
          <a:xfrm>
            <a:off x="7668344" y="764704"/>
            <a:ext cx="535260" cy="369332"/>
          </a:xfrm>
          <a:prstGeom prst="rect">
            <a:avLst/>
          </a:prstGeom>
          <a:noFill/>
        </p:spPr>
        <p:txBody>
          <a:bodyPr wrap="square" rtlCol="0">
            <a:spAutoFit/>
          </a:bodyPr>
          <a:lstStyle/>
          <a:p>
            <a:r>
              <a:rPr lang="en-US" dirty="0" smtClean="0"/>
              <a:t>11</a:t>
            </a:r>
            <a:endParaRPr lang="en-GB" dirty="0"/>
          </a:p>
        </p:txBody>
      </p:sp>
    </p:spTree>
    <p:extLst>
      <p:ext uri="{BB962C8B-B14F-4D97-AF65-F5344CB8AC3E}">
        <p14:creationId xmlns:p14="http://schemas.microsoft.com/office/powerpoint/2010/main" val="379462181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114"/>
          </a:xfrm>
        </p:spPr>
        <p:txBody>
          <a:bodyPr/>
          <a:lstStyle/>
          <a:p>
            <a:pPr algn="l"/>
            <a:r>
              <a:rPr lang="en-US" dirty="0" smtClean="0"/>
              <a:t>OLEDB</a:t>
            </a:r>
            <a:endParaRPr lang="en-GB" dirty="0"/>
          </a:p>
        </p:txBody>
      </p:sp>
      <p:pic>
        <p:nvPicPr>
          <p:cNvPr id="4" name="Picture 3"/>
          <p:cNvPicPr/>
          <p:nvPr/>
        </p:nvPicPr>
        <p:blipFill>
          <a:blip r:embed="rId2"/>
          <a:stretch>
            <a:fillRect/>
          </a:stretch>
        </p:blipFill>
        <p:spPr>
          <a:xfrm>
            <a:off x="467544" y="1268760"/>
            <a:ext cx="4762500" cy="4762500"/>
          </a:xfrm>
          <a:prstGeom prst="rect">
            <a:avLst/>
          </a:prstGeom>
        </p:spPr>
      </p:pic>
      <p:sp>
        <p:nvSpPr>
          <p:cNvPr id="5" name="Rectangle 4"/>
          <p:cNvSpPr/>
          <p:nvPr/>
        </p:nvSpPr>
        <p:spPr>
          <a:xfrm>
            <a:off x="5292080" y="1412776"/>
            <a:ext cx="3600400" cy="1200329"/>
          </a:xfrm>
          <a:prstGeom prst="rect">
            <a:avLst/>
          </a:prstGeom>
        </p:spPr>
        <p:txBody>
          <a:bodyPr wrap="square">
            <a:spAutoFit/>
          </a:bodyPr>
          <a:lstStyle/>
          <a:p>
            <a:pPr marL="285750" indent="-285750">
              <a:buFont typeface="Arial" panose="020B0604020202020204" pitchFamily="34" charset="0"/>
              <a:buChar char="•"/>
            </a:pPr>
            <a:r>
              <a:rPr lang="en-US" dirty="0" smtClean="0"/>
              <a:t>Select a connection which may give fewer records i.e. which will take very less time to fetch data</a:t>
            </a:r>
          </a:p>
        </p:txBody>
      </p:sp>
      <p:sp>
        <p:nvSpPr>
          <p:cNvPr id="6" name="TextBox 5"/>
          <p:cNvSpPr txBox="1"/>
          <p:nvPr/>
        </p:nvSpPr>
        <p:spPr>
          <a:xfrm>
            <a:off x="7668344" y="764704"/>
            <a:ext cx="535260" cy="369332"/>
          </a:xfrm>
          <a:prstGeom prst="rect">
            <a:avLst/>
          </a:prstGeom>
          <a:noFill/>
        </p:spPr>
        <p:txBody>
          <a:bodyPr wrap="square" rtlCol="0">
            <a:spAutoFit/>
          </a:bodyPr>
          <a:lstStyle/>
          <a:p>
            <a:r>
              <a:rPr lang="en-US" dirty="0" smtClean="0"/>
              <a:t>12</a:t>
            </a:r>
            <a:endParaRPr lang="en-GB" dirty="0"/>
          </a:p>
        </p:txBody>
      </p:sp>
    </p:spTree>
    <p:extLst>
      <p:ext uri="{BB962C8B-B14F-4D97-AF65-F5344CB8AC3E}">
        <p14:creationId xmlns:p14="http://schemas.microsoft.com/office/powerpoint/2010/main" val="22924875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114"/>
          </a:xfrm>
        </p:spPr>
        <p:txBody>
          <a:bodyPr/>
          <a:lstStyle/>
          <a:p>
            <a:pPr algn="l"/>
            <a:r>
              <a:rPr lang="en-US" dirty="0" smtClean="0"/>
              <a:t>OLEDB</a:t>
            </a:r>
            <a:endParaRPr lang="en-GB" dirty="0"/>
          </a:p>
        </p:txBody>
      </p:sp>
      <p:sp>
        <p:nvSpPr>
          <p:cNvPr id="5" name="Rectangle 4"/>
          <p:cNvSpPr/>
          <p:nvPr/>
        </p:nvSpPr>
        <p:spPr>
          <a:xfrm>
            <a:off x="611560" y="1124744"/>
            <a:ext cx="4494564" cy="369332"/>
          </a:xfrm>
          <a:prstGeom prst="rect">
            <a:avLst/>
          </a:prstGeom>
        </p:spPr>
        <p:txBody>
          <a:bodyPr wrap="none">
            <a:spAutoFit/>
          </a:bodyPr>
          <a:lstStyle/>
          <a:p>
            <a:r>
              <a:rPr lang="en-GB" dirty="0"/>
              <a:t>Null password given: Please provide password</a:t>
            </a:r>
          </a:p>
        </p:txBody>
      </p:sp>
      <p:pic>
        <p:nvPicPr>
          <p:cNvPr id="6" name="Picture 5"/>
          <p:cNvPicPr/>
          <p:nvPr/>
        </p:nvPicPr>
        <p:blipFill>
          <a:blip r:embed="rId2"/>
          <a:stretch>
            <a:fillRect/>
          </a:stretch>
        </p:blipFill>
        <p:spPr>
          <a:xfrm>
            <a:off x="611560" y="1600200"/>
            <a:ext cx="2543175" cy="1828800"/>
          </a:xfrm>
          <a:prstGeom prst="rect">
            <a:avLst/>
          </a:prstGeom>
        </p:spPr>
      </p:pic>
      <p:sp>
        <p:nvSpPr>
          <p:cNvPr id="7" name="Rectangle 6"/>
          <p:cNvSpPr/>
          <p:nvPr/>
        </p:nvSpPr>
        <p:spPr>
          <a:xfrm>
            <a:off x="611560" y="3613666"/>
            <a:ext cx="3613040" cy="369332"/>
          </a:xfrm>
          <a:prstGeom prst="rect">
            <a:avLst/>
          </a:prstGeom>
        </p:spPr>
        <p:txBody>
          <a:bodyPr wrap="none">
            <a:spAutoFit/>
          </a:bodyPr>
          <a:lstStyle/>
          <a:p>
            <a:r>
              <a:rPr lang="en-US" dirty="0"/>
              <a:t>&lt;hostname&gt;:&lt;port&gt;/&lt;service name&gt;</a:t>
            </a:r>
            <a:endParaRPr lang="en-GB" dirty="0"/>
          </a:p>
        </p:txBody>
      </p:sp>
      <p:pic>
        <p:nvPicPr>
          <p:cNvPr id="8" name="Picture 7"/>
          <p:cNvPicPr/>
          <p:nvPr/>
        </p:nvPicPr>
        <p:blipFill rotWithShape="1">
          <a:blip r:embed="rId3"/>
          <a:srcRect r="19198" b="66533"/>
          <a:stretch/>
        </p:blipFill>
        <p:spPr bwMode="auto">
          <a:xfrm>
            <a:off x="611560" y="4077072"/>
            <a:ext cx="6525260" cy="2162175"/>
          </a:xfrm>
          <a:prstGeom prst="rect">
            <a:avLst/>
          </a:prstGeom>
          <a:ln>
            <a:noFill/>
          </a:ln>
          <a:extLst>
            <a:ext uri="{53640926-AAD7-44D8-BBD7-CCE9431645EC}">
              <a14:shadowObscured xmlns:a14="http://schemas.microsoft.com/office/drawing/2010/main"/>
            </a:ext>
          </a:extLst>
        </p:spPr>
      </p:pic>
      <p:sp>
        <p:nvSpPr>
          <p:cNvPr id="9" name="Rectangle 8"/>
          <p:cNvSpPr/>
          <p:nvPr/>
        </p:nvSpPr>
        <p:spPr>
          <a:xfrm>
            <a:off x="7236296" y="4061098"/>
            <a:ext cx="1791850" cy="1200329"/>
          </a:xfrm>
          <a:prstGeom prst="rect">
            <a:avLst/>
          </a:prstGeom>
        </p:spPr>
        <p:txBody>
          <a:bodyPr wrap="square">
            <a:spAutoFit/>
          </a:bodyPr>
          <a:lstStyle/>
          <a:p>
            <a:pPr marL="285750" indent="-285750">
              <a:buFont typeface="Arial" panose="020B0604020202020204" pitchFamily="34" charset="0"/>
              <a:buChar char="•"/>
            </a:pPr>
            <a:r>
              <a:rPr lang="en-US" dirty="0" smtClean="0"/>
              <a:t>Once data is fetched, go to -&gt; Design -&gt; Properties</a:t>
            </a:r>
          </a:p>
        </p:txBody>
      </p:sp>
      <p:sp>
        <p:nvSpPr>
          <p:cNvPr id="10" name="TextBox 9"/>
          <p:cNvSpPr txBox="1"/>
          <p:nvPr/>
        </p:nvSpPr>
        <p:spPr>
          <a:xfrm>
            <a:off x="7668344" y="764704"/>
            <a:ext cx="535260" cy="369332"/>
          </a:xfrm>
          <a:prstGeom prst="rect">
            <a:avLst/>
          </a:prstGeom>
          <a:noFill/>
        </p:spPr>
        <p:txBody>
          <a:bodyPr wrap="square" rtlCol="0">
            <a:spAutoFit/>
          </a:bodyPr>
          <a:lstStyle/>
          <a:p>
            <a:r>
              <a:rPr lang="en-US" dirty="0" smtClean="0"/>
              <a:t>13</a:t>
            </a:r>
            <a:endParaRPr lang="en-GB" dirty="0"/>
          </a:p>
        </p:txBody>
      </p:sp>
    </p:spTree>
    <p:extLst>
      <p:ext uri="{BB962C8B-B14F-4D97-AF65-F5344CB8AC3E}">
        <p14:creationId xmlns:p14="http://schemas.microsoft.com/office/powerpoint/2010/main" val="229248758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114"/>
          </a:xfrm>
        </p:spPr>
        <p:txBody>
          <a:bodyPr/>
          <a:lstStyle/>
          <a:p>
            <a:pPr algn="l"/>
            <a:r>
              <a:rPr lang="en-US" dirty="0" smtClean="0"/>
              <a:t>OLEDB</a:t>
            </a:r>
            <a:endParaRPr lang="en-GB" dirty="0"/>
          </a:p>
        </p:txBody>
      </p:sp>
      <p:sp>
        <p:nvSpPr>
          <p:cNvPr id="4" name="Rectangle 3"/>
          <p:cNvSpPr/>
          <p:nvPr/>
        </p:nvSpPr>
        <p:spPr>
          <a:xfrm>
            <a:off x="395536" y="1174304"/>
            <a:ext cx="8496944" cy="1310743"/>
          </a:xfrm>
          <a:prstGeom prst="rect">
            <a:avLst/>
          </a:prstGeom>
        </p:spPr>
        <p:txBody>
          <a:bodyPr wrap="square">
            <a:spAutoFit/>
          </a:bodyPr>
          <a:lstStyle/>
          <a:p>
            <a:pPr>
              <a:lnSpc>
                <a:spcPct val="107000"/>
              </a:lnSpc>
              <a:spcBef>
                <a:spcPts val="1000"/>
              </a:spcBef>
              <a:spcAft>
                <a:spcPts val="0"/>
              </a:spcAft>
            </a:pPr>
            <a:r>
              <a:rPr lang="en-US" sz="2000" b="1" dirty="0" smtClean="0">
                <a:effectLst/>
                <a:latin typeface="Calibri Light"/>
                <a:ea typeface="Times New Roman"/>
                <a:cs typeface="Times New Roman"/>
              </a:rPr>
              <a:t>Connection properties</a:t>
            </a:r>
            <a:endParaRPr lang="en-GB" sz="2000" b="1" dirty="0" smtClean="0">
              <a:effectLst/>
              <a:latin typeface="Calibri Light"/>
              <a:ea typeface="Times New Roman"/>
              <a:cs typeface="Times New Roman"/>
            </a:endParaRPr>
          </a:p>
          <a:p>
            <a:pPr>
              <a:lnSpc>
                <a:spcPct val="107000"/>
              </a:lnSpc>
              <a:spcAft>
                <a:spcPts val="800"/>
              </a:spcAft>
            </a:pPr>
            <a:r>
              <a:rPr lang="en-US" dirty="0">
                <a:ea typeface="Calibri"/>
                <a:cs typeface="Times New Roman"/>
              </a:rPr>
              <a:t>Use the </a:t>
            </a:r>
            <a:r>
              <a:rPr lang="en-US" b="1" dirty="0">
                <a:ea typeface="Calibri"/>
                <a:cs typeface="Times New Roman"/>
              </a:rPr>
              <a:t>Connection Properties</a:t>
            </a:r>
            <a:r>
              <a:rPr lang="en-US" dirty="0">
                <a:ea typeface="Calibri"/>
                <a:cs typeface="Times New Roman"/>
              </a:rPr>
              <a:t> dialog box to control various settings for connections to external data sources, and to use, reuse, or switch connection files.</a:t>
            </a:r>
            <a:endParaRPr lang="en-GB" dirty="0">
              <a:ea typeface="Calibri"/>
              <a:cs typeface="Times New Roman"/>
            </a:endParaRPr>
          </a:p>
        </p:txBody>
      </p:sp>
      <p:pic>
        <p:nvPicPr>
          <p:cNvPr id="5" name="Picture 4"/>
          <p:cNvPicPr/>
          <p:nvPr/>
        </p:nvPicPr>
        <p:blipFill>
          <a:blip r:embed="rId2"/>
          <a:stretch>
            <a:fillRect/>
          </a:stretch>
        </p:blipFill>
        <p:spPr>
          <a:xfrm>
            <a:off x="514095" y="2508289"/>
            <a:ext cx="3025775" cy="2419350"/>
          </a:xfrm>
          <a:prstGeom prst="rect">
            <a:avLst/>
          </a:prstGeom>
        </p:spPr>
      </p:pic>
      <p:pic>
        <p:nvPicPr>
          <p:cNvPr id="6" name="Picture 5"/>
          <p:cNvPicPr/>
          <p:nvPr/>
        </p:nvPicPr>
        <p:blipFill rotWithShape="1">
          <a:blip r:embed="rId3"/>
          <a:srcRect l="53387" t="32265" r="29619" b="58116"/>
          <a:stretch/>
        </p:blipFill>
        <p:spPr bwMode="auto">
          <a:xfrm>
            <a:off x="4211960" y="3690877"/>
            <a:ext cx="2019300" cy="914400"/>
          </a:xfrm>
          <a:prstGeom prst="rect">
            <a:avLst/>
          </a:prstGeom>
          <a:ln>
            <a:noFill/>
          </a:ln>
          <a:extLst>
            <a:ext uri="{53640926-AAD7-44D8-BBD7-CCE9431645EC}">
              <a14:shadowObscured xmlns:a14="http://schemas.microsoft.com/office/drawing/2010/main"/>
            </a:ext>
          </a:extLst>
        </p:spPr>
      </p:pic>
      <p:sp>
        <p:nvSpPr>
          <p:cNvPr id="7" name="Rectangle 6"/>
          <p:cNvSpPr/>
          <p:nvPr/>
        </p:nvSpPr>
        <p:spPr>
          <a:xfrm>
            <a:off x="3851920" y="2636912"/>
            <a:ext cx="1791850" cy="923330"/>
          </a:xfrm>
          <a:prstGeom prst="rect">
            <a:avLst/>
          </a:prstGeom>
        </p:spPr>
        <p:txBody>
          <a:bodyPr wrap="square">
            <a:spAutoFit/>
          </a:bodyPr>
          <a:lstStyle/>
          <a:p>
            <a:pPr marL="285750" indent="-285750">
              <a:buFont typeface="Arial" panose="020B0604020202020204" pitchFamily="34" charset="0"/>
              <a:buChar char="•"/>
            </a:pPr>
            <a:r>
              <a:rPr lang="en-US" dirty="0" smtClean="0"/>
              <a:t>Select Connection Properties</a:t>
            </a:r>
          </a:p>
        </p:txBody>
      </p:sp>
      <p:sp>
        <p:nvSpPr>
          <p:cNvPr id="8" name="TextBox 7"/>
          <p:cNvSpPr txBox="1"/>
          <p:nvPr/>
        </p:nvSpPr>
        <p:spPr>
          <a:xfrm>
            <a:off x="7668344" y="764704"/>
            <a:ext cx="535260" cy="369332"/>
          </a:xfrm>
          <a:prstGeom prst="rect">
            <a:avLst/>
          </a:prstGeom>
          <a:noFill/>
        </p:spPr>
        <p:txBody>
          <a:bodyPr wrap="square" rtlCol="0">
            <a:spAutoFit/>
          </a:bodyPr>
          <a:lstStyle/>
          <a:p>
            <a:r>
              <a:rPr lang="en-US" dirty="0" smtClean="0"/>
              <a:t>14</a:t>
            </a:r>
            <a:endParaRPr lang="en-GB" dirty="0"/>
          </a:p>
        </p:txBody>
      </p:sp>
    </p:spTree>
    <p:extLst>
      <p:ext uri="{BB962C8B-B14F-4D97-AF65-F5344CB8AC3E}">
        <p14:creationId xmlns:p14="http://schemas.microsoft.com/office/powerpoint/2010/main" val="229248758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114"/>
          </a:xfrm>
        </p:spPr>
        <p:txBody>
          <a:bodyPr/>
          <a:lstStyle/>
          <a:p>
            <a:pPr algn="l"/>
            <a:r>
              <a:rPr lang="en-US" dirty="0" smtClean="0"/>
              <a:t>OLEDB</a:t>
            </a:r>
            <a:endParaRPr lang="en-GB" dirty="0"/>
          </a:p>
        </p:txBody>
      </p:sp>
      <p:pic>
        <p:nvPicPr>
          <p:cNvPr id="4" name="Picture 3"/>
          <p:cNvPicPr/>
          <p:nvPr/>
        </p:nvPicPr>
        <p:blipFill>
          <a:blip r:embed="rId2"/>
          <a:stretch>
            <a:fillRect/>
          </a:stretch>
        </p:blipFill>
        <p:spPr>
          <a:xfrm>
            <a:off x="539552" y="1340768"/>
            <a:ext cx="3990975" cy="4819650"/>
          </a:xfrm>
          <a:prstGeom prst="rect">
            <a:avLst/>
          </a:prstGeom>
        </p:spPr>
      </p:pic>
      <p:sp>
        <p:nvSpPr>
          <p:cNvPr id="5" name="Rectangle 4"/>
          <p:cNvSpPr/>
          <p:nvPr/>
        </p:nvSpPr>
        <p:spPr>
          <a:xfrm>
            <a:off x="4860032" y="1412776"/>
            <a:ext cx="4032448" cy="1200329"/>
          </a:xfrm>
          <a:prstGeom prst="rect">
            <a:avLst/>
          </a:prstGeom>
        </p:spPr>
        <p:txBody>
          <a:bodyPr wrap="square">
            <a:spAutoFit/>
          </a:bodyPr>
          <a:lstStyle/>
          <a:p>
            <a:pPr marL="285750" indent="-285750">
              <a:buFont typeface="Arial" panose="020B0604020202020204" pitchFamily="34" charset="0"/>
              <a:buChar char="•"/>
            </a:pPr>
            <a:r>
              <a:rPr lang="en-US" dirty="0" smtClean="0"/>
              <a:t>You will get the following dialog box</a:t>
            </a:r>
          </a:p>
          <a:p>
            <a:pPr marL="285750" indent="-285750">
              <a:buFont typeface="Arial" panose="020B0604020202020204" pitchFamily="34" charset="0"/>
              <a:buChar char="•"/>
            </a:pPr>
            <a:r>
              <a:rPr lang="en-US" dirty="0" smtClean="0"/>
              <a:t>Go to the “Definition” tab of the setting</a:t>
            </a:r>
          </a:p>
        </p:txBody>
      </p:sp>
      <p:sp>
        <p:nvSpPr>
          <p:cNvPr id="6" name="TextBox 5"/>
          <p:cNvSpPr txBox="1"/>
          <p:nvPr/>
        </p:nvSpPr>
        <p:spPr>
          <a:xfrm>
            <a:off x="7668344" y="764704"/>
            <a:ext cx="535260" cy="369332"/>
          </a:xfrm>
          <a:prstGeom prst="rect">
            <a:avLst/>
          </a:prstGeom>
          <a:noFill/>
        </p:spPr>
        <p:txBody>
          <a:bodyPr wrap="square" rtlCol="0">
            <a:spAutoFit/>
          </a:bodyPr>
          <a:lstStyle/>
          <a:p>
            <a:r>
              <a:rPr lang="en-US" dirty="0" smtClean="0"/>
              <a:t>15</a:t>
            </a:r>
            <a:endParaRPr lang="en-GB" dirty="0"/>
          </a:p>
        </p:txBody>
      </p:sp>
    </p:spTree>
    <p:extLst>
      <p:ext uri="{BB962C8B-B14F-4D97-AF65-F5344CB8AC3E}">
        <p14:creationId xmlns:p14="http://schemas.microsoft.com/office/powerpoint/2010/main" val="22924875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114"/>
          </a:xfrm>
        </p:spPr>
        <p:txBody>
          <a:bodyPr/>
          <a:lstStyle/>
          <a:p>
            <a:pPr algn="l"/>
            <a:r>
              <a:rPr lang="en-US" dirty="0" smtClean="0"/>
              <a:t>OLEDB</a:t>
            </a:r>
            <a:endParaRPr lang="en-GB" dirty="0"/>
          </a:p>
        </p:txBody>
      </p:sp>
      <p:pic>
        <p:nvPicPr>
          <p:cNvPr id="4" name="Picture 3"/>
          <p:cNvPicPr/>
          <p:nvPr/>
        </p:nvPicPr>
        <p:blipFill>
          <a:blip r:embed="rId2"/>
          <a:stretch>
            <a:fillRect/>
          </a:stretch>
        </p:blipFill>
        <p:spPr>
          <a:xfrm>
            <a:off x="467544" y="1340768"/>
            <a:ext cx="3990975" cy="4819650"/>
          </a:xfrm>
          <a:prstGeom prst="rect">
            <a:avLst/>
          </a:prstGeom>
        </p:spPr>
      </p:pic>
      <p:sp>
        <p:nvSpPr>
          <p:cNvPr id="6" name="Rectangle 5"/>
          <p:cNvSpPr/>
          <p:nvPr/>
        </p:nvSpPr>
        <p:spPr>
          <a:xfrm>
            <a:off x="4644008" y="1412776"/>
            <a:ext cx="4248472" cy="4801314"/>
          </a:xfrm>
          <a:prstGeom prst="rect">
            <a:avLst/>
          </a:prstGeom>
        </p:spPr>
        <p:txBody>
          <a:bodyPr wrap="square">
            <a:spAutoFit/>
          </a:bodyPr>
          <a:lstStyle/>
          <a:p>
            <a:pPr marL="285750" indent="-285750">
              <a:buFont typeface="Arial" panose="020B0604020202020204" pitchFamily="34" charset="0"/>
              <a:buChar char="•"/>
            </a:pPr>
            <a:r>
              <a:rPr lang="en-GB" dirty="0" smtClean="0"/>
              <a:t>Select </a:t>
            </a:r>
            <a:r>
              <a:rPr lang="en-GB" dirty="0"/>
              <a:t>one of the following command types:</a:t>
            </a:r>
          </a:p>
          <a:p>
            <a:pPr marL="742950" lvl="1" indent="-285750">
              <a:buFont typeface="Arial" panose="020B0604020202020204" pitchFamily="34" charset="0"/>
              <a:buChar char="•"/>
            </a:pPr>
            <a:r>
              <a:rPr lang="en-GB" dirty="0" smtClean="0"/>
              <a:t>SQL </a:t>
            </a:r>
            <a:endParaRPr lang="en-GB" dirty="0"/>
          </a:p>
          <a:p>
            <a:pPr marL="742950" lvl="1" indent="-285750">
              <a:buFont typeface="Arial" panose="020B0604020202020204" pitchFamily="34" charset="0"/>
              <a:buChar char="•"/>
            </a:pPr>
            <a:r>
              <a:rPr lang="en-GB" dirty="0" smtClean="0"/>
              <a:t>Table </a:t>
            </a:r>
            <a:endParaRPr lang="en-GB" dirty="0"/>
          </a:p>
          <a:p>
            <a:pPr marL="742950" lvl="1" indent="-285750">
              <a:buFont typeface="Arial" panose="020B0604020202020204" pitchFamily="34" charset="0"/>
              <a:buChar char="•"/>
            </a:pPr>
            <a:r>
              <a:rPr lang="en-GB" dirty="0" smtClean="0"/>
              <a:t>Default </a:t>
            </a:r>
          </a:p>
          <a:p>
            <a:pPr marL="285750" indent="-285750">
              <a:buFont typeface="Arial" panose="020B0604020202020204" pitchFamily="34" charset="0"/>
              <a:buChar char="•"/>
            </a:pPr>
            <a:r>
              <a:rPr lang="en-US" dirty="0" smtClean="0"/>
              <a:t>Command text will allow you to select a table/view or write the query which you want to execute</a:t>
            </a:r>
          </a:p>
          <a:p>
            <a:pPr marL="285750" indent="-285750">
              <a:buFont typeface="Arial" panose="020B0604020202020204" pitchFamily="34" charset="0"/>
              <a:buChar char="•"/>
            </a:pPr>
            <a:r>
              <a:rPr lang="en-US" dirty="0" smtClean="0"/>
              <a:t>Rename the Connection name after changing the Command text</a:t>
            </a:r>
          </a:p>
          <a:p>
            <a:pPr marL="285750" indent="-285750">
              <a:buFont typeface="Arial" panose="020B0604020202020204" pitchFamily="34" charset="0"/>
              <a:buChar char="•"/>
            </a:pPr>
            <a:r>
              <a:rPr lang="en-US" dirty="0" smtClean="0"/>
              <a:t>You can also export the connection file to </a:t>
            </a:r>
            <a:r>
              <a:rPr lang="en-US" dirty="0" err="1" smtClean="0"/>
              <a:t>odc</a:t>
            </a:r>
            <a:r>
              <a:rPr lang="en-US" dirty="0" smtClean="0"/>
              <a:t> file format in case you want to reuse it</a:t>
            </a:r>
          </a:p>
          <a:p>
            <a:pPr marL="285750" indent="-285750">
              <a:buFont typeface="Arial" panose="020B0604020202020204" pitchFamily="34" charset="0"/>
              <a:buChar char="•"/>
            </a:pPr>
            <a:r>
              <a:rPr lang="en-US" dirty="0" smtClean="0"/>
              <a:t>Press “OK”</a:t>
            </a:r>
          </a:p>
          <a:p>
            <a:pPr marL="285750" indent="-285750">
              <a:buFont typeface="Arial" panose="020B0604020202020204" pitchFamily="34" charset="0"/>
              <a:buChar char="•"/>
            </a:pPr>
            <a:r>
              <a:rPr lang="en-US" dirty="0" smtClean="0"/>
              <a:t>Hereby you have reused the connection details for other SQL statement or table</a:t>
            </a:r>
          </a:p>
        </p:txBody>
      </p:sp>
      <p:sp>
        <p:nvSpPr>
          <p:cNvPr id="7" name="TextBox 6"/>
          <p:cNvSpPr txBox="1"/>
          <p:nvPr/>
        </p:nvSpPr>
        <p:spPr>
          <a:xfrm>
            <a:off x="7668344" y="764704"/>
            <a:ext cx="535260" cy="369332"/>
          </a:xfrm>
          <a:prstGeom prst="rect">
            <a:avLst/>
          </a:prstGeom>
          <a:noFill/>
        </p:spPr>
        <p:txBody>
          <a:bodyPr wrap="square" rtlCol="0">
            <a:spAutoFit/>
          </a:bodyPr>
          <a:lstStyle/>
          <a:p>
            <a:r>
              <a:rPr lang="en-US" dirty="0" smtClean="0"/>
              <a:t>16</a:t>
            </a:r>
            <a:endParaRPr lang="en-GB" dirty="0"/>
          </a:p>
        </p:txBody>
      </p:sp>
    </p:spTree>
    <p:extLst>
      <p:ext uri="{BB962C8B-B14F-4D97-AF65-F5344CB8AC3E}">
        <p14:creationId xmlns:p14="http://schemas.microsoft.com/office/powerpoint/2010/main" val="229248758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114"/>
          </a:xfrm>
        </p:spPr>
        <p:txBody>
          <a:bodyPr/>
          <a:lstStyle/>
          <a:p>
            <a:pPr algn="l"/>
            <a:r>
              <a:rPr lang="en-US" dirty="0" smtClean="0"/>
              <a:t>OLEDB</a:t>
            </a:r>
            <a:endParaRPr lang="en-GB" dirty="0"/>
          </a:p>
        </p:txBody>
      </p:sp>
      <p:sp>
        <p:nvSpPr>
          <p:cNvPr id="7" name="Rectangle 6"/>
          <p:cNvSpPr/>
          <p:nvPr/>
        </p:nvSpPr>
        <p:spPr>
          <a:xfrm>
            <a:off x="467544" y="1412776"/>
            <a:ext cx="8424936" cy="4031873"/>
          </a:xfrm>
          <a:prstGeom prst="rect">
            <a:avLst/>
          </a:prstGeom>
        </p:spPr>
        <p:txBody>
          <a:bodyPr wrap="square">
            <a:spAutoFit/>
          </a:bodyPr>
          <a:lstStyle/>
          <a:p>
            <a:pPr marL="285750" indent="-285750">
              <a:buFont typeface="Arial" panose="020B0604020202020204" pitchFamily="34" charset="0"/>
              <a:buChar char="•"/>
            </a:pPr>
            <a:r>
              <a:rPr lang="en-US" sz="1600" dirty="0" smtClean="0"/>
              <a:t>Connection Properties fields:</a:t>
            </a:r>
          </a:p>
          <a:p>
            <a:pPr marL="742950" lvl="1" indent="-285750">
              <a:buFont typeface="Arial" panose="020B0604020202020204" pitchFamily="34" charset="0"/>
              <a:buChar char="•"/>
            </a:pPr>
            <a:r>
              <a:rPr lang="en-US" sz="1200" b="1" dirty="0"/>
              <a:t>Connection name</a:t>
            </a:r>
            <a:r>
              <a:rPr lang="en-US" sz="1200" dirty="0"/>
              <a:t> and </a:t>
            </a:r>
            <a:r>
              <a:rPr lang="en-US" sz="1200" b="1" dirty="0"/>
              <a:t>Description</a:t>
            </a:r>
            <a:r>
              <a:rPr lang="en-US" sz="1200" dirty="0"/>
              <a:t> boxes</a:t>
            </a:r>
            <a:br>
              <a:rPr lang="en-US" sz="1200" dirty="0"/>
            </a:br>
            <a:r>
              <a:rPr lang="en-US" sz="1200" dirty="0"/>
              <a:t>These display the connection name and an optional description. To change the name and description, click the text in the box, and then edit the text. The connection name and description are displayed as columns in the </a:t>
            </a:r>
            <a:r>
              <a:rPr lang="en-US" sz="1200" b="1" dirty="0"/>
              <a:t>Workbook Connections</a:t>
            </a:r>
            <a:r>
              <a:rPr lang="en-US" sz="1200" dirty="0"/>
              <a:t> dialog box. (On the </a:t>
            </a:r>
            <a:r>
              <a:rPr lang="en-US" sz="1200" b="1" dirty="0"/>
              <a:t>Data</a:t>
            </a:r>
            <a:r>
              <a:rPr lang="en-US" sz="1200" dirty="0"/>
              <a:t> tab, in the </a:t>
            </a:r>
            <a:r>
              <a:rPr lang="en-US" sz="1200" b="1" dirty="0"/>
              <a:t>Connections</a:t>
            </a:r>
            <a:r>
              <a:rPr lang="en-US" sz="1200" dirty="0"/>
              <a:t> group, click </a:t>
            </a:r>
            <a:r>
              <a:rPr lang="en-US" sz="1200" b="1" dirty="0"/>
              <a:t>Connections</a:t>
            </a:r>
            <a:r>
              <a:rPr lang="en-US" sz="1200" dirty="0"/>
              <a:t>.)</a:t>
            </a:r>
            <a:endParaRPr lang="en-GB" sz="1200" dirty="0"/>
          </a:p>
          <a:p>
            <a:pPr marL="742950" lvl="1" indent="-285750">
              <a:buFont typeface="Arial" panose="020B0604020202020204" pitchFamily="34" charset="0"/>
              <a:buChar char="•"/>
            </a:pPr>
            <a:r>
              <a:rPr lang="en-GB" sz="1200" b="1" dirty="0"/>
              <a:t>Usage tab options</a:t>
            </a:r>
          </a:p>
          <a:p>
            <a:pPr marL="1200150" lvl="2" indent="-285750">
              <a:buFont typeface="Arial" panose="020B0604020202020204" pitchFamily="34" charset="0"/>
              <a:buChar char="•"/>
            </a:pPr>
            <a:r>
              <a:rPr lang="en-GB" sz="1200" dirty="0"/>
              <a:t>The settings on the Usage tab control the way that the connection information is used in the workbook.</a:t>
            </a:r>
          </a:p>
          <a:p>
            <a:pPr marL="1200150" lvl="2" indent="-285750">
              <a:buFont typeface="Arial" panose="020B0604020202020204" pitchFamily="34" charset="0"/>
              <a:buChar char="•"/>
            </a:pPr>
            <a:r>
              <a:rPr lang="en-GB" sz="1200" b="1" dirty="0"/>
              <a:t>Refresh control</a:t>
            </a:r>
          </a:p>
          <a:p>
            <a:pPr marL="1657350" lvl="3" indent="-285750">
              <a:buFont typeface="Arial" panose="020B0604020202020204" pitchFamily="34" charset="0"/>
              <a:buChar char="•"/>
            </a:pPr>
            <a:r>
              <a:rPr lang="en-GB" sz="1200" b="1" dirty="0" smtClean="0"/>
              <a:t>Enable background refresh    </a:t>
            </a:r>
            <a:r>
              <a:rPr lang="en-GB" sz="1200" dirty="0" smtClean="0"/>
              <a:t>Select this check box to run the query in the background. Clear this check box to run the query while you wait. Running a query in the background enables you to use Excel while the query runs.</a:t>
            </a:r>
          </a:p>
          <a:p>
            <a:pPr marL="1657350" lvl="3" indent="-285750">
              <a:buFont typeface="Arial" panose="020B0604020202020204" pitchFamily="34" charset="0"/>
              <a:buChar char="•"/>
            </a:pPr>
            <a:r>
              <a:rPr lang="en-GB" sz="1200" b="1" dirty="0" smtClean="0"/>
              <a:t>Refresh </a:t>
            </a:r>
            <a:r>
              <a:rPr lang="en-GB" sz="1200" b="1" dirty="0"/>
              <a:t>every n minutes    </a:t>
            </a:r>
            <a:r>
              <a:rPr lang="en-GB" sz="1200" dirty="0"/>
              <a:t>Select this check box to enable automatic external data refresh at regular time intervals, and then enter the number of minutes between each refresh operation. Clear this check box to disable automatic external data refresh.</a:t>
            </a:r>
          </a:p>
          <a:p>
            <a:pPr marL="1657350" lvl="3" indent="-285750">
              <a:buFont typeface="Arial" panose="020B0604020202020204" pitchFamily="34" charset="0"/>
              <a:buChar char="•"/>
            </a:pPr>
            <a:r>
              <a:rPr lang="en-GB" sz="1200" b="1" dirty="0"/>
              <a:t>Refresh data when opening the file    </a:t>
            </a:r>
            <a:r>
              <a:rPr lang="en-GB" sz="1200" dirty="0"/>
              <a:t>Select this check box to automatically refresh external data when you open the workbook. Clear this check box to immediately open the workbook without refreshing external data.</a:t>
            </a:r>
          </a:p>
          <a:p>
            <a:pPr marL="1657350" lvl="3" indent="-285750">
              <a:buFont typeface="Arial" panose="020B0604020202020204" pitchFamily="34" charset="0"/>
              <a:buChar char="•"/>
            </a:pPr>
            <a:r>
              <a:rPr lang="en-GB" sz="1200" b="1" dirty="0"/>
              <a:t>Remove data from the external data range before saving the workbook    </a:t>
            </a:r>
            <a:r>
              <a:rPr lang="en-GB" sz="1200" dirty="0"/>
              <a:t>Select this check box if you want to save the workbook with the query definition but without the external data. Clear this check box to save the query definition and data with the workbook. This check box becomes available only after you select the Refresh data when opening the file check box</a:t>
            </a:r>
            <a:r>
              <a:rPr lang="en-GB" sz="1200" dirty="0" smtClean="0"/>
              <a:t>.</a:t>
            </a:r>
            <a:endParaRPr lang="en-GB" sz="1200" dirty="0"/>
          </a:p>
        </p:txBody>
      </p:sp>
      <p:sp>
        <p:nvSpPr>
          <p:cNvPr id="8" name="TextBox 7"/>
          <p:cNvSpPr txBox="1"/>
          <p:nvPr/>
        </p:nvSpPr>
        <p:spPr>
          <a:xfrm>
            <a:off x="7668344" y="764704"/>
            <a:ext cx="535260" cy="369332"/>
          </a:xfrm>
          <a:prstGeom prst="rect">
            <a:avLst/>
          </a:prstGeom>
          <a:noFill/>
        </p:spPr>
        <p:txBody>
          <a:bodyPr wrap="square" rtlCol="0">
            <a:spAutoFit/>
          </a:bodyPr>
          <a:lstStyle/>
          <a:p>
            <a:r>
              <a:rPr lang="en-US" dirty="0" smtClean="0"/>
              <a:t>17</a:t>
            </a:r>
            <a:endParaRPr lang="en-GB" dirty="0"/>
          </a:p>
        </p:txBody>
      </p:sp>
    </p:spTree>
    <p:extLst>
      <p:ext uri="{BB962C8B-B14F-4D97-AF65-F5344CB8AC3E}">
        <p14:creationId xmlns:p14="http://schemas.microsoft.com/office/powerpoint/2010/main" val="386547210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114"/>
          </a:xfrm>
        </p:spPr>
        <p:txBody>
          <a:bodyPr/>
          <a:lstStyle/>
          <a:p>
            <a:pPr algn="l"/>
            <a:r>
              <a:rPr lang="en-US" dirty="0" smtClean="0"/>
              <a:t>OLEDB</a:t>
            </a:r>
            <a:endParaRPr lang="en-GB" dirty="0"/>
          </a:p>
        </p:txBody>
      </p:sp>
      <p:sp>
        <p:nvSpPr>
          <p:cNvPr id="7" name="Rectangle 6"/>
          <p:cNvSpPr/>
          <p:nvPr/>
        </p:nvSpPr>
        <p:spPr>
          <a:xfrm>
            <a:off x="467544" y="1412776"/>
            <a:ext cx="8424936" cy="3539430"/>
          </a:xfrm>
          <a:prstGeom prst="rect">
            <a:avLst/>
          </a:prstGeom>
        </p:spPr>
        <p:txBody>
          <a:bodyPr wrap="square">
            <a:spAutoFit/>
          </a:bodyPr>
          <a:lstStyle/>
          <a:p>
            <a:pPr marL="285750" indent="-285750">
              <a:buFont typeface="Arial" panose="020B0604020202020204" pitchFamily="34" charset="0"/>
              <a:buChar char="•"/>
            </a:pPr>
            <a:r>
              <a:rPr lang="en-US" sz="1600" dirty="0" smtClean="0"/>
              <a:t>Connection Properties fields (continued):</a:t>
            </a:r>
          </a:p>
          <a:p>
            <a:pPr marL="285750" lvl="1" indent="-285750">
              <a:buFont typeface="Arial" panose="020B0604020202020204" pitchFamily="34" charset="0"/>
              <a:buChar char="•"/>
            </a:pPr>
            <a:r>
              <a:rPr lang="en-GB" sz="1200" b="1" dirty="0"/>
              <a:t>Usage tab </a:t>
            </a:r>
            <a:r>
              <a:rPr lang="en-GB" sz="1200" b="1" dirty="0" smtClean="0"/>
              <a:t>options</a:t>
            </a:r>
            <a:endParaRPr lang="en-US" sz="1600" dirty="0" smtClean="0"/>
          </a:p>
          <a:p>
            <a:pPr marL="742950" lvl="1" indent="-285750">
              <a:buFont typeface="Arial" panose="020B0604020202020204" pitchFamily="34" charset="0"/>
              <a:buChar char="•"/>
            </a:pPr>
            <a:r>
              <a:rPr lang="en-GB" sz="1200" b="1" dirty="0"/>
              <a:t>OLAP Server Formatting</a:t>
            </a:r>
            <a:r>
              <a:rPr lang="en-GB" sz="1200" dirty="0"/>
              <a:t>	</a:t>
            </a:r>
          </a:p>
          <a:p>
            <a:pPr marL="1200150" lvl="2" indent="-285750">
              <a:buFont typeface="Arial" panose="020B0604020202020204" pitchFamily="34" charset="0"/>
              <a:buChar char="•"/>
            </a:pPr>
            <a:r>
              <a:rPr lang="en-GB" sz="1200" dirty="0"/>
              <a:t>Controls whether the following OLAP server formats are retrieved from the server and are displayed with the data.</a:t>
            </a:r>
          </a:p>
          <a:p>
            <a:pPr marL="1200150" lvl="2" indent="-285750">
              <a:buFont typeface="Arial" panose="020B0604020202020204" pitchFamily="34" charset="0"/>
              <a:buChar char="•"/>
            </a:pPr>
            <a:r>
              <a:rPr lang="en-GB" sz="1200" b="1" dirty="0"/>
              <a:t>Number Format    </a:t>
            </a:r>
            <a:r>
              <a:rPr lang="en-GB" sz="1200" dirty="0"/>
              <a:t>Select or clear this check box to enable or disable number formatting, such as currency, date, or time.</a:t>
            </a:r>
          </a:p>
          <a:p>
            <a:pPr marL="1200150" lvl="2" indent="-285750">
              <a:buFont typeface="Arial" panose="020B0604020202020204" pitchFamily="34" charset="0"/>
              <a:buChar char="•"/>
            </a:pPr>
            <a:r>
              <a:rPr lang="en-GB" sz="1200" b="1" dirty="0"/>
              <a:t>Font Style    </a:t>
            </a:r>
            <a:r>
              <a:rPr lang="en-GB" sz="1200" dirty="0"/>
              <a:t>Select or clear this check box to enable or disable font styles, such as bold, italic, underline, or strike-through.</a:t>
            </a:r>
          </a:p>
          <a:p>
            <a:pPr marL="1200150" lvl="2" indent="-285750">
              <a:buFont typeface="Arial" panose="020B0604020202020204" pitchFamily="34" charset="0"/>
              <a:buChar char="•"/>
            </a:pPr>
            <a:r>
              <a:rPr lang="en-GB" sz="1200" b="1" dirty="0"/>
              <a:t>Fill </a:t>
            </a:r>
            <a:r>
              <a:rPr lang="en-GB" sz="1200" b="1" dirty="0" err="1"/>
              <a:t>Color</a:t>
            </a:r>
            <a:r>
              <a:rPr lang="en-GB" sz="1200" b="1" dirty="0"/>
              <a:t>    </a:t>
            </a:r>
            <a:r>
              <a:rPr lang="en-GB" sz="1200" dirty="0"/>
              <a:t>Select or clear this check box to enable or disable fill </a:t>
            </a:r>
            <a:r>
              <a:rPr lang="en-GB" sz="1200" dirty="0" err="1"/>
              <a:t>colors</a:t>
            </a:r>
            <a:r>
              <a:rPr lang="en-GB" sz="1200" dirty="0"/>
              <a:t>.</a:t>
            </a:r>
          </a:p>
          <a:p>
            <a:pPr marL="1200150" lvl="2" indent="-285750">
              <a:buFont typeface="Arial" panose="020B0604020202020204" pitchFamily="34" charset="0"/>
              <a:buChar char="•"/>
            </a:pPr>
            <a:r>
              <a:rPr lang="en-GB" sz="1200" b="1" dirty="0"/>
              <a:t>Text </a:t>
            </a:r>
            <a:r>
              <a:rPr lang="en-GB" sz="1200" b="1" dirty="0" err="1"/>
              <a:t>Color</a:t>
            </a:r>
            <a:r>
              <a:rPr lang="en-GB" sz="1200" b="1" dirty="0"/>
              <a:t>    </a:t>
            </a:r>
            <a:r>
              <a:rPr lang="en-GB" sz="1200" dirty="0"/>
              <a:t>Select or clear this check box to enable or disable text </a:t>
            </a:r>
            <a:r>
              <a:rPr lang="en-GB" sz="1200" dirty="0" err="1"/>
              <a:t>colors</a:t>
            </a:r>
            <a:r>
              <a:rPr lang="en-GB" sz="1200" dirty="0"/>
              <a:t>.</a:t>
            </a:r>
          </a:p>
          <a:p>
            <a:pPr marL="742950" lvl="1" indent="-285750">
              <a:buFont typeface="Arial" panose="020B0604020202020204" pitchFamily="34" charset="0"/>
              <a:buChar char="•"/>
            </a:pPr>
            <a:r>
              <a:rPr lang="en-GB" sz="1200" b="1" dirty="0"/>
              <a:t>OLAP Drill Through</a:t>
            </a:r>
          </a:p>
          <a:p>
            <a:pPr marL="1200150" lvl="2" indent="-285750">
              <a:buFont typeface="Arial" panose="020B0604020202020204" pitchFamily="34" charset="0"/>
              <a:buChar char="•"/>
            </a:pPr>
            <a:r>
              <a:rPr lang="en-GB" sz="1200" dirty="0"/>
              <a:t>Maximum number of records to retrieve    Enter a number from 1 to 10,000 to specify the maximum number of records to retrieve when you expand a level of data in a hierarchy.</a:t>
            </a:r>
          </a:p>
          <a:p>
            <a:pPr marL="742950" lvl="1" indent="-285750">
              <a:buFont typeface="Arial" panose="020B0604020202020204" pitchFamily="34" charset="0"/>
              <a:buChar char="•"/>
            </a:pPr>
            <a:r>
              <a:rPr lang="en-GB" sz="1200" b="1" dirty="0"/>
              <a:t>Language</a:t>
            </a:r>
          </a:p>
          <a:p>
            <a:pPr marL="1200150" lvl="2" indent="-285750">
              <a:buFont typeface="Arial" panose="020B0604020202020204" pitchFamily="34" charset="0"/>
              <a:buChar char="•"/>
            </a:pPr>
            <a:r>
              <a:rPr lang="en-GB" sz="1200" dirty="0"/>
              <a:t>Retrieve data and errors in the Office display language when available    Select or clear this check box to enable or disable the retrieval of translated data and errors, if any, from the OLAP server.</a:t>
            </a:r>
          </a:p>
          <a:p>
            <a:pPr marL="285750" indent="-285750">
              <a:buFont typeface="Arial" panose="020B0604020202020204" pitchFamily="34" charset="0"/>
              <a:buChar char="•"/>
            </a:pPr>
            <a:endParaRPr lang="en-US" sz="1600" dirty="0" smtClean="0"/>
          </a:p>
        </p:txBody>
      </p:sp>
      <p:sp>
        <p:nvSpPr>
          <p:cNvPr id="4" name="TextBox 3"/>
          <p:cNvSpPr txBox="1"/>
          <p:nvPr/>
        </p:nvSpPr>
        <p:spPr>
          <a:xfrm>
            <a:off x="7668344" y="764704"/>
            <a:ext cx="535260" cy="369332"/>
          </a:xfrm>
          <a:prstGeom prst="rect">
            <a:avLst/>
          </a:prstGeom>
          <a:noFill/>
        </p:spPr>
        <p:txBody>
          <a:bodyPr wrap="square" rtlCol="0">
            <a:spAutoFit/>
          </a:bodyPr>
          <a:lstStyle/>
          <a:p>
            <a:r>
              <a:rPr lang="en-US" dirty="0" smtClean="0"/>
              <a:t>18</a:t>
            </a:r>
            <a:endParaRPr lang="en-GB" dirty="0"/>
          </a:p>
        </p:txBody>
      </p:sp>
    </p:spTree>
    <p:extLst>
      <p:ext uri="{BB962C8B-B14F-4D97-AF65-F5344CB8AC3E}">
        <p14:creationId xmlns:p14="http://schemas.microsoft.com/office/powerpoint/2010/main" val="388442021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114"/>
          </a:xfrm>
        </p:spPr>
        <p:txBody>
          <a:bodyPr/>
          <a:lstStyle/>
          <a:p>
            <a:pPr algn="l"/>
            <a:r>
              <a:rPr lang="en-US" dirty="0" smtClean="0"/>
              <a:t>OLEDB</a:t>
            </a:r>
            <a:endParaRPr lang="en-GB" dirty="0"/>
          </a:p>
        </p:txBody>
      </p:sp>
      <p:sp>
        <p:nvSpPr>
          <p:cNvPr id="7" name="Rectangle 6"/>
          <p:cNvSpPr/>
          <p:nvPr/>
        </p:nvSpPr>
        <p:spPr>
          <a:xfrm>
            <a:off x="467544" y="1196752"/>
            <a:ext cx="8424936" cy="5324535"/>
          </a:xfrm>
          <a:prstGeom prst="rect">
            <a:avLst/>
          </a:prstGeom>
        </p:spPr>
        <p:txBody>
          <a:bodyPr wrap="square">
            <a:spAutoFit/>
          </a:bodyPr>
          <a:lstStyle/>
          <a:p>
            <a:pPr marL="285750" indent="-285750">
              <a:buFont typeface="Arial" panose="020B0604020202020204" pitchFamily="34" charset="0"/>
              <a:buChar char="•"/>
            </a:pPr>
            <a:r>
              <a:rPr lang="en-US" sz="1600" dirty="0" smtClean="0"/>
              <a:t>Connection Properties fields (continued):</a:t>
            </a:r>
          </a:p>
          <a:p>
            <a:pPr marL="742950" lvl="1" indent="-285750">
              <a:buFont typeface="Arial" panose="020B0604020202020204" pitchFamily="34" charset="0"/>
              <a:buChar char="•"/>
            </a:pPr>
            <a:r>
              <a:rPr lang="en-GB" sz="1200" b="1" dirty="0"/>
              <a:t>Definition tab options</a:t>
            </a:r>
            <a:r>
              <a:rPr lang="en-GB" sz="1200" dirty="0"/>
              <a:t>	</a:t>
            </a:r>
            <a:endParaRPr lang="en-GB" sz="1200" dirty="0" smtClean="0"/>
          </a:p>
          <a:p>
            <a:pPr marL="1200150" lvl="2" indent="-285750">
              <a:buFont typeface="Arial" panose="020B0604020202020204" pitchFamily="34" charset="0"/>
              <a:buChar char="•"/>
            </a:pPr>
            <a:r>
              <a:rPr lang="en-GB" sz="1200" dirty="0"/>
              <a:t>The settings on the Definition tab control how the connection information is defined and the source of the connection information, either the workbook or a connection file.</a:t>
            </a:r>
          </a:p>
          <a:p>
            <a:pPr marL="1200150" lvl="2" indent="-285750">
              <a:buFont typeface="Arial" panose="020B0604020202020204" pitchFamily="34" charset="0"/>
              <a:buChar char="•"/>
            </a:pPr>
            <a:r>
              <a:rPr lang="en-GB" sz="1200" dirty="0"/>
              <a:t>Connection type    Displays the type of connection that is used, such as Office Data Connection or Microsoft Access Database.</a:t>
            </a:r>
          </a:p>
          <a:p>
            <a:pPr marL="1200150" lvl="2" indent="-285750">
              <a:buFont typeface="Arial" panose="020B0604020202020204" pitchFamily="34" charset="0"/>
              <a:buChar char="•"/>
            </a:pPr>
            <a:r>
              <a:rPr lang="en-GB" sz="1200" b="1" dirty="0"/>
              <a:t>Connection file    </a:t>
            </a:r>
            <a:r>
              <a:rPr lang="en-GB" sz="1200" dirty="0"/>
              <a:t>Displays the current connection file that is used to store the connection information and enables switching to a revised or new connection file. If this field is blank, a connection file was never used, or it was used and then modified so that the link to the connection file was broken.</a:t>
            </a:r>
          </a:p>
          <a:p>
            <a:pPr marL="1200150" lvl="2" indent="-285750">
              <a:buFont typeface="Arial" panose="020B0604020202020204" pitchFamily="34" charset="0"/>
              <a:buChar char="•"/>
            </a:pPr>
            <a:r>
              <a:rPr lang="en-GB" sz="1200" dirty="0"/>
              <a:t>To re-establish the link to the connection file, for example because it was updated and you want to use the new version, or to change the current connection and use a different connection file, click Browse, which displays the Select Data Source dialog box. You can then select the revised connection file, a different connection file, or create a new connection file by clicking New Source, which starts the Data Connection Wizard.</a:t>
            </a:r>
          </a:p>
          <a:p>
            <a:pPr marL="1200150" lvl="2" indent="-285750">
              <a:buFont typeface="Arial" panose="020B0604020202020204" pitchFamily="34" charset="0"/>
              <a:buChar char="•"/>
            </a:pPr>
            <a:r>
              <a:rPr lang="en-GB" sz="1200" b="1" dirty="0"/>
              <a:t>Note</a:t>
            </a:r>
            <a:r>
              <a:rPr lang="en-GB" sz="1200" dirty="0"/>
              <a:t>   Make sure that the new connection file is consistent with the object that has the data connection. You can change the connection, but you </a:t>
            </a:r>
            <a:r>
              <a:rPr lang="en-GB" sz="1200" b="1" dirty="0"/>
              <a:t>cannot switch connections between the following objects</a:t>
            </a:r>
            <a:r>
              <a:rPr lang="en-GB" sz="1200" dirty="0"/>
              <a:t>:</a:t>
            </a:r>
          </a:p>
          <a:p>
            <a:pPr marL="1657350" lvl="3" indent="-285750">
              <a:buFont typeface="Arial" panose="020B0604020202020204" pitchFamily="34" charset="0"/>
              <a:buChar char="•"/>
            </a:pPr>
            <a:r>
              <a:rPr lang="en-GB" sz="1200" dirty="0" smtClean="0"/>
              <a:t>An </a:t>
            </a:r>
            <a:r>
              <a:rPr lang="en-GB" sz="1200" dirty="0"/>
              <a:t>OLAP PivotTable or PivotChart report</a:t>
            </a:r>
          </a:p>
          <a:p>
            <a:pPr marL="1657350" lvl="3" indent="-285750">
              <a:buFont typeface="Arial" panose="020B0604020202020204" pitchFamily="34" charset="0"/>
              <a:buChar char="•"/>
            </a:pPr>
            <a:r>
              <a:rPr lang="en-GB" sz="1200" dirty="0" smtClean="0"/>
              <a:t>A </a:t>
            </a:r>
            <a:r>
              <a:rPr lang="en-GB" sz="1200" dirty="0"/>
              <a:t>non-OLAP PivotTable or PivotChart report</a:t>
            </a:r>
          </a:p>
          <a:p>
            <a:pPr marL="1657350" lvl="3" indent="-285750">
              <a:buFont typeface="Arial" panose="020B0604020202020204" pitchFamily="34" charset="0"/>
              <a:buChar char="•"/>
            </a:pPr>
            <a:r>
              <a:rPr lang="en-GB" sz="1200" dirty="0" smtClean="0"/>
              <a:t>An </a:t>
            </a:r>
            <a:r>
              <a:rPr lang="en-GB" sz="1200" dirty="0"/>
              <a:t>Excel table</a:t>
            </a:r>
          </a:p>
          <a:p>
            <a:pPr marL="1657350" lvl="3" indent="-285750">
              <a:buFont typeface="Arial" panose="020B0604020202020204" pitchFamily="34" charset="0"/>
              <a:buChar char="•"/>
            </a:pPr>
            <a:r>
              <a:rPr lang="en-GB" sz="1200" dirty="0" smtClean="0"/>
              <a:t>A </a:t>
            </a:r>
            <a:r>
              <a:rPr lang="en-GB" sz="1200" dirty="0"/>
              <a:t>text file</a:t>
            </a:r>
          </a:p>
          <a:p>
            <a:pPr marL="1657350" lvl="3" indent="-285750">
              <a:buFont typeface="Arial" panose="020B0604020202020204" pitchFamily="34" charset="0"/>
              <a:buChar char="•"/>
            </a:pPr>
            <a:r>
              <a:rPr lang="en-GB" sz="1200" dirty="0" smtClean="0"/>
              <a:t>An </a:t>
            </a:r>
            <a:r>
              <a:rPr lang="en-GB" sz="1200" dirty="0"/>
              <a:t>XML table</a:t>
            </a:r>
          </a:p>
          <a:p>
            <a:pPr marL="1657350" lvl="3" indent="-285750">
              <a:buFont typeface="Arial" panose="020B0604020202020204" pitchFamily="34" charset="0"/>
              <a:buChar char="•"/>
            </a:pPr>
            <a:r>
              <a:rPr lang="en-GB" sz="1200" dirty="0" smtClean="0"/>
              <a:t>A </a:t>
            </a:r>
            <a:r>
              <a:rPr lang="en-GB" sz="1200" dirty="0"/>
              <a:t>Web query to a Web page</a:t>
            </a:r>
          </a:p>
          <a:p>
            <a:pPr marL="1200150" lvl="2" indent="-285750">
              <a:buFont typeface="Arial" panose="020B0604020202020204" pitchFamily="34" charset="0"/>
              <a:buChar char="•"/>
            </a:pPr>
            <a:r>
              <a:rPr lang="en-GB" sz="1200" b="1" dirty="0"/>
              <a:t>Always use connection file    </a:t>
            </a:r>
            <a:r>
              <a:rPr lang="en-GB" sz="1200" dirty="0"/>
              <a:t>Select this check box to ensure that the most up-to-date version of the connection file is always used whenever the data is displayed or refreshed. Clear this check box to use the connection information in the Excel workbook.</a:t>
            </a:r>
          </a:p>
          <a:p>
            <a:pPr marL="1200150" lvl="2" indent="-285750">
              <a:buFont typeface="Arial" panose="020B0604020202020204" pitchFamily="34" charset="0"/>
              <a:buChar char="•"/>
            </a:pPr>
            <a:r>
              <a:rPr lang="en-GB" sz="1200" b="1" dirty="0"/>
              <a:t>Important </a:t>
            </a:r>
            <a:r>
              <a:rPr lang="en-GB" sz="1200" dirty="0"/>
              <a:t>  If the connection file is not available, Excel resorts to the connection information that is saved in the workbook. If you want to ensure that the most up-to-date version of the connection file is always used, make sure that the connection file is accessible and available</a:t>
            </a:r>
            <a:r>
              <a:rPr lang="en-GB" sz="1200" dirty="0" smtClean="0"/>
              <a:t>.</a:t>
            </a:r>
            <a:endParaRPr lang="en-GB" sz="1200" dirty="0"/>
          </a:p>
        </p:txBody>
      </p:sp>
      <p:sp>
        <p:nvSpPr>
          <p:cNvPr id="4" name="TextBox 3"/>
          <p:cNvSpPr txBox="1"/>
          <p:nvPr/>
        </p:nvSpPr>
        <p:spPr>
          <a:xfrm>
            <a:off x="7668344" y="764704"/>
            <a:ext cx="535260" cy="369332"/>
          </a:xfrm>
          <a:prstGeom prst="rect">
            <a:avLst/>
          </a:prstGeom>
          <a:noFill/>
        </p:spPr>
        <p:txBody>
          <a:bodyPr wrap="square" rtlCol="0">
            <a:spAutoFit/>
          </a:bodyPr>
          <a:lstStyle/>
          <a:p>
            <a:r>
              <a:rPr lang="en-US" dirty="0" smtClean="0"/>
              <a:t>19</a:t>
            </a:r>
            <a:endParaRPr lang="en-GB" dirty="0"/>
          </a:p>
        </p:txBody>
      </p:sp>
    </p:spTree>
    <p:extLst>
      <p:ext uri="{BB962C8B-B14F-4D97-AF65-F5344CB8AC3E}">
        <p14:creationId xmlns:p14="http://schemas.microsoft.com/office/powerpoint/2010/main" val="346927028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114"/>
          </a:xfrm>
        </p:spPr>
        <p:txBody>
          <a:bodyPr/>
          <a:lstStyle/>
          <a:p>
            <a:pPr algn="l"/>
            <a:r>
              <a:rPr lang="en-US" dirty="0" smtClean="0"/>
              <a:t>OLEDB</a:t>
            </a:r>
            <a:endParaRPr lang="en-GB" dirty="0"/>
          </a:p>
        </p:txBody>
      </p:sp>
      <p:sp>
        <p:nvSpPr>
          <p:cNvPr id="7" name="Rectangle 6"/>
          <p:cNvSpPr/>
          <p:nvPr/>
        </p:nvSpPr>
        <p:spPr>
          <a:xfrm>
            <a:off x="467544" y="1196752"/>
            <a:ext cx="8424936" cy="4216539"/>
          </a:xfrm>
          <a:prstGeom prst="rect">
            <a:avLst/>
          </a:prstGeom>
        </p:spPr>
        <p:txBody>
          <a:bodyPr wrap="square">
            <a:spAutoFit/>
          </a:bodyPr>
          <a:lstStyle/>
          <a:p>
            <a:pPr marL="285750" indent="-285750">
              <a:buFont typeface="Arial" panose="020B0604020202020204" pitchFamily="34" charset="0"/>
              <a:buChar char="•"/>
            </a:pPr>
            <a:r>
              <a:rPr lang="en-US" sz="1600" dirty="0" smtClean="0"/>
              <a:t>Connection Properties fields (continued):</a:t>
            </a:r>
          </a:p>
          <a:p>
            <a:pPr marL="742950" lvl="1" indent="-285750">
              <a:buFont typeface="Arial" panose="020B0604020202020204" pitchFamily="34" charset="0"/>
              <a:buChar char="•"/>
            </a:pPr>
            <a:r>
              <a:rPr lang="en-GB" sz="1200" b="1" dirty="0"/>
              <a:t>Definition tab options</a:t>
            </a:r>
            <a:r>
              <a:rPr lang="en-GB" sz="1200" dirty="0"/>
              <a:t>	</a:t>
            </a:r>
            <a:endParaRPr lang="en-GB" sz="1200" dirty="0" smtClean="0"/>
          </a:p>
          <a:p>
            <a:pPr marL="1200150" lvl="2" indent="-285750">
              <a:buFont typeface="Arial" panose="020B0604020202020204" pitchFamily="34" charset="0"/>
              <a:buChar char="•"/>
            </a:pPr>
            <a:r>
              <a:rPr lang="en-GB" sz="1200" b="1" dirty="0"/>
              <a:t>Connection string    </a:t>
            </a:r>
            <a:r>
              <a:rPr lang="en-GB" sz="1200" dirty="0"/>
              <a:t>Displays the current connection information in the form of a connection string. Use a connection string to verify all of the connection information and to edit specific connection information that you cannot change through the Connection Properties dialog box.</a:t>
            </a:r>
          </a:p>
          <a:p>
            <a:pPr marL="1200150" lvl="2" indent="-285750">
              <a:buFont typeface="Arial" panose="020B0604020202020204" pitchFamily="34" charset="0"/>
              <a:buChar char="•"/>
            </a:pPr>
            <a:r>
              <a:rPr lang="en-GB" sz="1200" b="1" dirty="0"/>
              <a:t>Save password    </a:t>
            </a:r>
            <a:r>
              <a:rPr lang="en-GB" sz="1200" dirty="0"/>
              <a:t>Select this check box to save the username and password in the connection file. The saved password is not encrypted. Clear this check box to log on to the data source, if a user name and password are required, the first time that you access it. This check box does not apply to data retrieved from a text file or a Web query. </a:t>
            </a:r>
          </a:p>
          <a:p>
            <a:pPr marL="1200150" lvl="2" indent="-285750">
              <a:buFont typeface="Arial" panose="020B0604020202020204" pitchFamily="34" charset="0"/>
              <a:buChar char="•"/>
            </a:pPr>
            <a:r>
              <a:rPr lang="en-GB" sz="1200" b="1" dirty="0"/>
              <a:t>Security </a:t>
            </a:r>
            <a:r>
              <a:rPr lang="en-GB" sz="1200" dirty="0"/>
              <a:t>  Avoid saving logon information when connecting to data sources. This information may be stored as plain text, and a malicious user could access the information to compromise the security of the data source.</a:t>
            </a:r>
          </a:p>
          <a:p>
            <a:pPr marL="1200150" lvl="2" indent="-285750">
              <a:buFont typeface="Arial" panose="020B0604020202020204" pitchFamily="34" charset="0"/>
              <a:buChar char="•"/>
            </a:pPr>
            <a:r>
              <a:rPr lang="en-GB" sz="1200" b="1" dirty="0"/>
              <a:t>Command type    </a:t>
            </a:r>
            <a:r>
              <a:rPr lang="en-GB" sz="1200" dirty="0"/>
              <a:t>Select one of the following command types:</a:t>
            </a:r>
          </a:p>
          <a:p>
            <a:pPr marL="1657350" lvl="3" indent="-285750">
              <a:buFont typeface="Arial" panose="020B0604020202020204" pitchFamily="34" charset="0"/>
              <a:buChar char="•"/>
            </a:pPr>
            <a:r>
              <a:rPr lang="en-GB" sz="1200" dirty="0" smtClean="0"/>
              <a:t>SQL </a:t>
            </a:r>
            <a:endParaRPr lang="en-GB" sz="1200" dirty="0"/>
          </a:p>
          <a:p>
            <a:pPr marL="1657350" lvl="3" indent="-285750">
              <a:buFont typeface="Arial" panose="020B0604020202020204" pitchFamily="34" charset="0"/>
              <a:buChar char="•"/>
            </a:pPr>
            <a:r>
              <a:rPr lang="en-GB" sz="1200" dirty="0" smtClean="0"/>
              <a:t>Table </a:t>
            </a:r>
            <a:endParaRPr lang="en-GB" sz="1200" dirty="0"/>
          </a:p>
          <a:p>
            <a:pPr marL="1657350" lvl="3" indent="-285750">
              <a:buFont typeface="Arial" panose="020B0604020202020204" pitchFamily="34" charset="0"/>
              <a:buChar char="•"/>
            </a:pPr>
            <a:r>
              <a:rPr lang="en-GB" sz="1200" dirty="0" smtClean="0"/>
              <a:t>Default </a:t>
            </a:r>
            <a:endParaRPr lang="en-GB" sz="1200" dirty="0"/>
          </a:p>
          <a:p>
            <a:pPr marL="1200150" lvl="2" indent="-285750">
              <a:buFont typeface="Arial" panose="020B0604020202020204" pitchFamily="34" charset="0"/>
              <a:buChar char="•"/>
            </a:pPr>
            <a:r>
              <a:rPr lang="en-GB" sz="1200" dirty="0"/>
              <a:t>If the connection is to an OLAP data source, Cube is displayed, but you cannot change the command type.</a:t>
            </a:r>
          </a:p>
          <a:p>
            <a:pPr marL="1200150" lvl="2" indent="-285750">
              <a:buFont typeface="Arial" panose="020B0604020202020204" pitchFamily="34" charset="0"/>
              <a:buChar char="•"/>
            </a:pPr>
            <a:r>
              <a:rPr lang="en-GB" sz="1200" b="1" dirty="0"/>
              <a:t>Command text     </a:t>
            </a:r>
            <a:r>
              <a:rPr lang="en-GB" sz="1200" dirty="0"/>
              <a:t>Specifies the data returned based on the command type. For example, if the command type is Table, the table name is displayed. If the command type is SQL, the SQL query used to specify the data returned is displayed. To change the command text, click the text in the box and then edit the text</a:t>
            </a:r>
            <a:r>
              <a:rPr lang="en-GB" sz="1200" dirty="0" smtClean="0"/>
              <a:t>.</a:t>
            </a:r>
            <a:endParaRPr lang="en-GB" sz="1200" dirty="0"/>
          </a:p>
        </p:txBody>
      </p:sp>
      <p:sp>
        <p:nvSpPr>
          <p:cNvPr id="4" name="TextBox 3"/>
          <p:cNvSpPr txBox="1"/>
          <p:nvPr/>
        </p:nvSpPr>
        <p:spPr>
          <a:xfrm>
            <a:off x="7668344" y="764704"/>
            <a:ext cx="535260" cy="369332"/>
          </a:xfrm>
          <a:prstGeom prst="rect">
            <a:avLst/>
          </a:prstGeom>
          <a:noFill/>
        </p:spPr>
        <p:txBody>
          <a:bodyPr wrap="square" rtlCol="0">
            <a:spAutoFit/>
          </a:bodyPr>
          <a:lstStyle/>
          <a:p>
            <a:r>
              <a:rPr lang="en-US" dirty="0" smtClean="0"/>
              <a:t>20</a:t>
            </a:r>
            <a:endParaRPr lang="en-GB" dirty="0"/>
          </a:p>
        </p:txBody>
      </p:sp>
    </p:spTree>
    <p:extLst>
      <p:ext uri="{BB962C8B-B14F-4D97-AF65-F5344CB8AC3E}">
        <p14:creationId xmlns:p14="http://schemas.microsoft.com/office/powerpoint/2010/main" val="6136003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0"/>
          </a:xfrm>
        </p:spPr>
        <p:txBody>
          <a:bodyPr>
            <a:normAutofit/>
          </a:bodyPr>
          <a:lstStyle/>
          <a:p>
            <a:pPr algn="l"/>
            <a:r>
              <a:rPr lang="en-US" sz="3600" dirty="0" smtClean="0"/>
              <a:t>Tables	</a:t>
            </a:r>
            <a:r>
              <a:rPr lang="en-GB" sz="3600" dirty="0" smtClean="0"/>
              <a:t>Elements of an Excel table</a:t>
            </a:r>
            <a:r>
              <a:rPr lang="en-US" dirty="0" smtClean="0"/>
              <a:t>	     </a:t>
            </a:r>
            <a:r>
              <a:rPr lang="en-US" sz="1600" dirty="0" smtClean="0"/>
              <a:t>3</a:t>
            </a:r>
            <a:endParaRPr lang="en-GB" sz="1600" dirty="0"/>
          </a:p>
        </p:txBody>
      </p:sp>
      <p:sp>
        <p:nvSpPr>
          <p:cNvPr id="6" name="Rectangle 2"/>
          <p:cNvSpPr>
            <a:spLocks noChangeArrowheads="1"/>
          </p:cNvSpPr>
          <p:nvPr/>
        </p:nvSpPr>
        <p:spPr bwMode="auto">
          <a:xfrm>
            <a:off x="560264" y="1125905"/>
            <a:ext cx="842493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en-GB" altLang="en-US" sz="1100" b="1" i="1" u="none" strike="noStrike" cap="none" normalizeH="0" baseline="0" dirty="0" smtClean="0">
                <a:ln>
                  <a:noFill/>
                </a:ln>
                <a:solidFill>
                  <a:srgbClr val="5B9BD5"/>
                </a:solidFill>
                <a:effectLst/>
                <a:latin typeface="Calibri Light" pitchFamily="34" charset="0"/>
                <a:ea typeface="Times New Roman" pitchFamily="18" charset="0"/>
                <a:cs typeface="Times New Roman" pitchFamily="18" charset="0"/>
              </a:rPr>
              <a:t>Calculated columns    </a:t>
            </a:r>
            <a:r>
              <a:rPr kumimoji="0" lang="en-GB" altLang="en-US" sz="1100" u="none" strike="noStrike" cap="none" normalizeH="0" baseline="0" dirty="0" smtClean="0">
                <a:ln>
                  <a:noFill/>
                </a:ln>
                <a:effectLst/>
                <a:latin typeface="Calibri Light" pitchFamily="34" charset="0"/>
                <a:ea typeface="Times New Roman" pitchFamily="18" charset="0"/>
                <a:cs typeface="Times New Roman" pitchFamily="18" charset="0"/>
              </a:rPr>
              <a:t>By entering a formula in one cell in a table column, you can create a calculated column in which that formula is instantly applied to all other cells in that table column.</a:t>
            </a:r>
            <a:endParaRPr kumimoji="0" lang="en-GB" altLang="en-US" sz="900" u="none" strike="noStrike" cap="none" normalizeH="0" baseline="0" dirty="0" smtClean="0">
              <a:ln>
                <a:noFill/>
              </a:ln>
              <a:effectLst/>
              <a:latin typeface="Arial" pitchFamily="34" charset="0"/>
              <a:cs typeface="Arial" pitchFamily="34" charset="0"/>
            </a:endParaRPr>
          </a:p>
        </p:txBody>
      </p:sp>
      <p:sp>
        <p:nvSpPr>
          <p:cNvPr id="9" name="Rectangle 2"/>
          <p:cNvSpPr>
            <a:spLocks noChangeArrowheads="1"/>
          </p:cNvSpPr>
          <p:nvPr/>
        </p:nvSpPr>
        <p:spPr bwMode="auto">
          <a:xfrm>
            <a:off x="560264" y="3480110"/>
            <a:ext cx="842493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FontTx/>
              <a:buChar char="•"/>
            </a:pPr>
            <a:r>
              <a:rPr lang="en-GB" altLang="en-US" sz="1100" b="1" i="1" dirty="0" smtClean="0">
                <a:solidFill>
                  <a:srgbClr val="5B9BD5"/>
                </a:solidFill>
                <a:latin typeface="Calibri Light" pitchFamily="34" charset="0"/>
                <a:ea typeface="Times New Roman" pitchFamily="18" charset="0"/>
                <a:cs typeface="Times New Roman" pitchFamily="18" charset="0"/>
              </a:rPr>
              <a:t>Total row    </a:t>
            </a:r>
            <a:r>
              <a:rPr lang="en-GB" altLang="en-US" sz="1100" dirty="0" smtClean="0">
                <a:latin typeface="Calibri Light" pitchFamily="34" charset="0"/>
                <a:ea typeface="Times New Roman" pitchFamily="18" charset="0"/>
                <a:cs typeface="Times New Roman" pitchFamily="18" charset="0"/>
              </a:rPr>
              <a:t>You can add a total row to your table that provides access to summary functions (such as the AVERAGE, COUNT, or SUM function). A drop-down list appears in each total row cell so that you can quickly calculate the totals that you want.</a:t>
            </a:r>
            <a:endParaRPr lang="en-GB" altLang="en-US" sz="1100" dirty="0">
              <a:latin typeface="Calibri Light" pitchFamily="34" charset="0"/>
              <a:ea typeface="Times New Roman" pitchFamily="18" charset="0"/>
              <a:cs typeface="Times New Roman" pitchFamily="18" charset="0"/>
            </a:endParaRPr>
          </a:p>
        </p:txBody>
      </p:sp>
      <p:pic>
        <p:nvPicPr>
          <p:cNvPr id="11" name="Picture 10" descr="Calculated column in an Excel table"/>
          <p:cNvPicPr/>
          <p:nvPr/>
        </p:nvPicPr>
        <p:blipFill>
          <a:blip r:embed="rId2">
            <a:extLst>
              <a:ext uri="{28A0092B-C50C-407E-A947-70E740481C1C}">
                <a14:useLocalDpi xmlns:a14="http://schemas.microsoft.com/office/drawing/2010/main" val="0"/>
              </a:ext>
            </a:extLst>
          </a:blip>
          <a:srcRect/>
          <a:stretch>
            <a:fillRect/>
          </a:stretch>
        </p:blipFill>
        <p:spPr bwMode="auto">
          <a:xfrm>
            <a:off x="703432" y="1567433"/>
            <a:ext cx="3590925" cy="1933575"/>
          </a:xfrm>
          <a:prstGeom prst="rect">
            <a:avLst/>
          </a:prstGeom>
          <a:noFill/>
          <a:ln>
            <a:noFill/>
          </a:ln>
        </p:spPr>
      </p:pic>
      <p:pic>
        <p:nvPicPr>
          <p:cNvPr id="12" name="Picture 11" descr="Total row in an Excel table"/>
          <p:cNvPicPr/>
          <p:nvPr/>
        </p:nvPicPr>
        <p:blipFill>
          <a:blip r:embed="rId3">
            <a:extLst>
              <a:ext uri="{28A0092B-C50C-407E-A947-70E740481C1C}">
                <a14:useLocalDpi xmlns:a14="http://schemas.microsoft.com/office/drawing/2010/main" val="0"/>
              </a:ext>
            </a:extLst>
          </a:blip>
          <a:srcRect/>
          <a:stretch>
            <a:fillRect/>
          </a:stretch>
        </p:blipFill>
        <p:spPr bwMode="auto">
          <a:xfrm>
            <a:off x="703432" y="3868674"/>
            <a:ext cx="3790950" cy="2628900"/>
          </a:xfrm>
          <a:prstGeom prst="rect">
            <a:avLst/>
          </a:prstGeom>
          <a:noFill/>
          <a:ln>
            <a:noFill/>
          </a:ln>
        </p:spPr>
      </p:pic>
    </p:spTree>
    <p:extLst>
      <p:ext uri="{BB962C8B-B14F-4D97-AF65-F5344CB8AC3E}">
        <p14:creationId xmlns:p14="http://schemas.microsoft.com/office/powerpoint/2010/main" val="274232470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114"/>
          </a:xfrm>
        </p:spPr>
        <p:txBody>
          <a:bodyPr/>
          <a:lstStyle/>
          <a:p>
            <a:pPr algn="l"/>
            <a:r>
              <a:rPr lang="en-US" dirty="0" smtClean="0"/>
              <a:t>OLEDB</a:t>
            </a:r>
            <a:endParaRPr lang="en-GB" dirty="0"/>
          </a:p>
        </p:txBody>
      </p:sp>
      <p:sp>
        <p:nvSpPr>
          <p:cNvPr id="7" name="Rectangle 6"/>
          <p:cNvSpPr/>
          <p:nvPr/>
        </p:nvSpPr>
        <p:spPr>
          <a:xfrm>
            <a:off x="467544" y="1196752"/>
            <a:ext cx="8424936" cy="4216539"/>
          </a:xfrm>
          <a:prstGeom prst="rect">
            <a:avLst/>
          </a:prstGeom>
        </p:spPr>
        <p:txBody>
          <a:bodyPr wrap="square">
            <a:spAutoFit/>
          </a:bodyPr>
          <a:lstStyle/>
          <a:p>
            <a:pPr marL="285750" indent="-285750">
              <a:buFont typeface="Arial" panose="020B0604020202020204" pitchFamily="34" charset="0"/>
              <a:buChar char="•"/>
            </a:pPr>
            <a:r>
              <a:rPr lang="en-US" sz="1600" dirty="0" smtClean="0"/>
              <a:t>Connection Properties fields (continued):</a:t>
            </a:r>
          </a:p>
          <a:p>
            <a:pPr marL="742950" lvl="1" indent="-285750">
              <a:buFont typeface="Arial" panose="020B0604020202020204" pitchFamily="34" charset="0"/>
              <a:buChar char="•"/>
            </a:pPr>
            <a:r>
              <a:rPr lang="en-GB" sz="1200" b="1" dirty="0"/>
              <a:t>Definition tab options</a:t>
            </a:r>
            <a:r>
              <a:rPr lang="en-GB" sz="1200" dirty="0"/>
              <a:t>	</a:t>
            </a:r>
            <a:endParaRPr lang="en-GB" sz="1200" dirty="0" smtClean="0"/>
          </a:p>
          <a:p>
            <a:pPr marL="1200150" lvl="2" indent="-285750">
              <a:buFont typeface="Arial" panose="020B0604020202020204" pitchFamily="34" charset="0"/>
              <a:buChar char="•"/>
            </a:pPr>
            <a:r>
              <a:rPr lang="en-GB" sz="1200" b="1" dirty="0"/>
              <a:t>Excel Services    </a:t>
            </a:r>
            <a:r>
              <a:rPr lang="en-GB" sz="1200" dirty="0"/>
              <a:t>Click the Authentication Settings button to display the Excel Services Authentication Settings dialog box and to choose a method of authentication when you access the data source that is connected to a workbook and that is displayed in Excel Services. Select one of the following options to log on to the data source:</a:t>
            </a:r>
          </a:p>
          <a:p>
            <a:pPr marL="1657350" lvl="3" indent="-285750">
              <a:buFont typeface="Arial" panose="020B0604020202020204" pitchFamily="34" charset="0"/>
              <a:buChar char="•"/>
            </a:pPr>
            <a:r>
              <a:rPr lang="en-GB" sz="1200" dirty="0" smtClean="0"/>
              <a:t>Windows </a:t>
            </a:r>
            <a:r>
              <a:rPr lang="en-GB" sz="1200" dirty="0"/>
              <a:t>Authentication    Select this option to use the Windows user name and password of the current user. This is the most secure method, but it can impact performance when there are many users.</a:t>
            </a:r>
          </a:p>
          <a:p>
            <a:pPr marL="1657350" lvl="3" indent="-285750">
              <a:buFont typeface="Arial" panose="020B0604020202020204" pitchFamily="34" charset="0"/>
              <a:buChar char="•"/>
            </a:pPr>
            <a:r>
              <a:rPr lang="en-GB" sz="1200" dirty="0" smtClean="0"/>
              <a:t>SSS    </a:t>
            </a:r>
            <a:r>
              <a:rPr lang="en-GB" sz="1200" dirty="0"/>
              <a:t>Select this option to use Secure Storage Service, and then enter the appropriate identification string in the SSS ID text box. A site administrator can configure a SharePoint site to use a Secure Storage Service database where a user name and password can be stored. This method can be the most efficient when there are many users.</a:t>
            </a:r>
          </a:p>
          <a:p>
            <a:pPr marL="1657350" lvl="3" indent="-285750">
              <a:buFont typeface="Arial" panose="020B0604020202020204" pitchFamily="34" charset="0"/>
              <a:buChar char="•"/>
            </a:pPr>
            <a:r>
              <a:rPr lang="en-GB" sz="1200" dirty="0" smtClean="0"/>
              <a:t>None    </a:t>
            </a:r>
            <a:r>
              <a:rPr lang="en-GB" sz="1200" dirty="0"/>
              <a:t>Select this option to use information saved in the connection string for authentication, for example, when you select the Save Password check box.</a:t>
            </a:r>
          </a:p>
          <a:p>
            <a:pPr marL="1200150" lvl="2" indent="-285750">
              <a:buFont typeface="Arial" panose="020B0604020202020204" pitchFamily="34" charset="0"/>
              <a:buChar char="•"/>
            </a:pPr>
            <a:r>
              <a:rPr lang="en-GB" sz="1200" b="1" dirty="0"/>
              <a:t>Security </a:t>
            </a:r>
            <a:r>
              <a:rPr lang="en-GB" sz="1200" dirty="0"/>
              <a:t>  Avoid saving logon information when connecting to data sources. This information may be stored as plain text, and a malicious user could access the information to compromise the security of the data source.</a:t>
            </a:r>
          </a:p>
          <a:p>
            <a:pPr marL="1200150" lvl="2" indent="-285750">
              <a:buFont typeface="Arial" panose="020B0604020202020204" pitchFamily="34" charset="0"/>
              <a:buChar char="•"/>
            </a:pPr>
            <a:r>
              <a:rPr lang="en-GB" sz="1200" b="1" dirty="0"/>
              <a:t>Note </a:t>
            </a:r>
            <a:r>
              <a:rPr lang="en-GB" sz="1200" dirty="0"/>
              <a:t>  The authentication setting is used only by Microsoft Excel Services, and not by the Excel desktop program. If you want to ensure that the same data is accessed whether you open the workbook in Excel or Excel Services, make sure that the authentication settings for the connection are the same in Excel and Excel Services</a:t>
            </a:r>
            <a:r>
              <a:rPr lang="en-GB" sz="1200" dirty="0" smtClean="0"/>
              <a:t>.</a:t>
            </a:r>
            <a:endParaRPr lang="en-GB" sz="1200" dirty="0"/>
          </a:p>
        </p:txBody>
      </p:sp>
      <p:sp>
        <p:nvSpPr>
          <p:cNvPr id="4" name="TextBox 3"/>
          <p:cNvSpPr txBox="1"/>
          <p:nvPr/>
        </p:nvSpPr>
        <p:spPr>
          <a:xfrm>
            <a:off x="7668344" y="764704"/>
            <a:ext cx="535260" cy="369332"/>
          </a:xfrm>
          <a:prstGeom prst="rect">
            <a:avLst/>
          </a:prstGeom>
          <a:noFill/>
        </p:spPr>
        <p:txBody>
          <a:bodyPr wrap="square" rtlCol="0">
            <a:spAutoFit/>
          </a:bodyPr>
          <a:lstStyle/>
          <a:p>
            <a:r>
              <a:rPr lang="en-US" dirty="0" smtClean="0"/>
              <a:t>21</a:t>
            </a:r>
            <a:endParaRPr lang="en-GB" dirty="0"/>
          </a:p>
        </p:txBody>
      </p:sp>
    </p:spTree>
    <p:extLst>
      <p:ext uri="{BB962C8B-B14F-4D97-AF65-F5344CB8AC3E}">
        <p14:creationId xmlns:p14="http://schemas.microsoft.com/office/powerpoint/2010/main" val="266286724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114"/>
          </a:xfrm>
        </p:spPr>
        <p:txBody>
          <a:bodyPr/>
          <a:lstStyle/>
          <a:p>
            <a:pPr algn="l"/>
            <a:r>
              <a:rPr lang="en-US" dirty="0" smtClean="0"/>
              <a:t>OLEDB</a:t>
            </a:r>
            <a:endParaRPr lang="en-GB" dirty="0"/>
          </a:p>
        </p:txBody>
      </p:sp>
      <p:sp>
        <p:nvSpPr>
          <p:cNvPr id="7" name="Rectangle 6"/>
          <p:cNvSpPr/>
          <p:nvPr/>
        </p:nvSpPr>
        <p:spPr>
          <a:xfrm>
            <a:off x="467544" y="1196752"/>
            <a:ext cx="8424936" cy="2554545"/>
          </a:xfrm>
          <a:prstGeom prst="rect">
            <a:avLst/>
          </a:prstGeom>
        </p:spPr>
        <p:txBody>
          <a:bodyPr wrap="square">
            <a:spAutoFit/>
          </a:bodyPr>
          <a:lstStyle/>
          <a:p>
            <a:pPr marL="285750" indent="-285750">
              <a:buFont typeface="Arial" panose="020B0604020202020204" pitchFamily="34" charset="0"/>
              <a:buChar char="•"/>
            </a:pPr>
            <a:r>
              <a:rPr lang="en-US" sz="1600" dirty="0" smtClean="0"/>
              <a:t>Connection Properties fields (continued):</a:t>
            </a:r>
          </a:p>
          <a:p>
            <a:pPr marL="742950" lvl="1" indent="-285750">
              <a:buFont typeface="Arial" panose="020B0604020202020204" pitchFamily="34" charset="0"/>
              <a:buChar char="•"/>
            </a:pPr>
            <a:r>
              <a:rPr lang="en-GB" sz="1200" b="1" dirty="0"/>
              <a:t>Definition tab options</a:t>
            </a:r>
            <a:r>
              <a:rPr lang="en-GB" sz="1200" dirty="0"/>
              <a:t>	</a:t>
            </a:r>
            <a:endParaRPr lang="en-GB" sz="1200" dirty="0" smtClean="0"/>
          </a:p>
          <a:p>
            <a:pPr marL="1200150" lvl="2" indent="-285750">
              <a:buFont typeface="Arial" panose="020B0604020202020204" pitchFamily="34" charset="0"/>
              <a:buChar char="•"/>
            </a:pPr>
            <a:r>
              <a:rPr lang="en-GB" sz="1200" b="1" dirty="0" smtClean="0"/>
              <a:t>Edit </a:t>
            </a:r>
            <a:r>
              <a:rPr lang="en-GB" sz="1200" b="1" dirty="0"/>
              <a:t>Query    </a:t>
            </a:r>
            <a:r>
              <a:rPr lang="en-GB" sz="1200" dirty="0"/>
              <a:t>Click this button to change the query that is used to retrieve data from the data source. Depending on the type of data source, displays one of the following:</a:t>
            </a:r>
          </a:p>
          <a:p>
            <a:pPr marL="1657350" lvl="3" indent="-285750">
              <a:buFont typeface="Arial" panose="020B0604020202020204" pitchFamily="34" charset="0"/>
              <a:buChar char="•"/>
            </a:pPr>
            <a:r>
              <a:rPr lang="en-GB" sz="1200" dirty="0" smtClean="0"/>
              <a:t>The </a:t>
            </a:r>
            <a:r>
              <a:rPr lang="en-GB" sz="1200" dirty="0"/>
              <a:t>Data Connection Wizard for an Office Data Connection (ODC) file (.</a:t>
            </a:r>
            <a:r>
              <a:rPr lang="en-GB" sz="1200" dirty="0" err="1"/>
              <a:t>odc</a:t>
            </a:r>
            <a:r>
              <a:rPr lang="en-GB" sz="1200" dirty="0"/>
              <a:t>) OLEDB connection.</a:t>
            </a:r>
          </a:p>
          <a:p>
            <a:pPr marL="1657350" lvl="3" indent="-285750">
              <a:buFont typeface="Arial" panose="020B0604020202020204" pitchFamily="34" charset="0"/>
              <a:buChar char="•"/>
            </a:pPr>
            <a:r>
              <a:rPr lang="en-GB" sz="1200" dirty="0" smtClean="0"/>
              <a:t>Microsoft </a:t>
            </a:r>
            <a:r>
              <a:rPr lang="en-GB" sz="1200" dirty="0"/>
              <a:t>Query for an ODBC connection.</a:t>
            </a:r>
          </a:p>
          <a:p>
            <a:pPr marL="1657350" lvl="3" indent="-285750">
              <a:buFont typeface="Arial" panose="020B0604020202020204" pitchFamily="34" charset="0"/>
              <a:buChar char="•"/>
            </a:pPr>
            <a:r>
              <a:rPr lang="en-GB" sz="1200" dirty="0" smtClean="0"/>
              <a:t>The </a:t>
            </a:r>
            <a:r>
              <a:rPr lang="en-GB" sz="1200" dirty="0"/>
              <a:t>Edit Web Query dialog box for a Web page.</a:t>
            </a:r>
          </a:p>
          <a:p>
            <a:pPr marL="1657350" lvl="3" indent="-285750">
              <a:buFont typeface="Arial" panose="020B0604020202020204" pitchFamily="34" charset="0"/>
              <a:buChar char="•"/>
            </a:pPr>
            <a:r>
              <a:rPr lang="en-GB" sz="1200" dirty="0" smtClean="0"/>
              <a:t>The </a:t>
            </a:r>
            <a:r>
              <a:rPr lang="en-GB" sz="1200" dirty="0"/>
              <a:t>Text Import Wizard for a text file.</a:t>
            </a:r>
          </a:p>
          <a:p>
            <a:pPr marL="1200150" lvl="2" indent="-285750">
              <a:buFont typeface="Arial" panose="020B0604020202020204" pitchFamily="34" charset="0"/>
              <a:buChar char="•"/>
            </a:pPr>
            <a:r>
              <a:rPr lang="en-GB" sz="1200" b="1" dirty="0"/>
              <a:t>Note</a:t>
            </a:r>
            <a:r>
              <a:rPr lang="en-GB" sz="1200" dirty="0"/>
              <a:t>   You cannot edit the query if the connection information is currently linked to a connection file.</a:t>
            </a:r>
          </a:p>
          <a:p>
            <a:pPr marL="1200150" lvl="2" indent="-285750">
              <a:buFont typeface="Arial" panose="020B0604020202020204" pitchFamily="34" charset="0"/>
              <a:buChar char="•"/>
            </a:pPr>
            <a:r>
              <a:rPr lang="en-GB" sz="1200" b="1" dirty="0"/>
              <a:t>Parameters </a:t>
            </a:r>
            <a:r>
              <a:rPr lang="en-GB" sz="1200" dirty="0"/>
              <a:t>    Click this button to display the Parameters dialog box and to edit parameter information for a Microsoft Query or Web Query connection.</a:t>
            </a:r>
          </a:p>
          <a:p>
            <a:pPr marL="1200150" lvl="2" indent="-285750">
              <a:buFont typeface="Arial" panose="020B0604020202020204" pitchFamily="34" charset="0"/>
              <a:buChar char="•"/>
            </a:pPr>
            <a:r>
              <a:rPr lang="en-GB" sz="1200" b="1" dirty="0"/>
              <a:t>Export Connection File    </a:t>
            </a:r>
            <a:r>
              <a:rPr lang="en-GB" sz="1200" dirty="0"/>
              <a:t>Click this button to display the File Save dialog box and to save the current connection information to a connection file.</a:t>
            </a:r>
          </a:p>
        </p:txBody>
      </p:sp>
      <p:sp>
        <p:nvSpPr>
          <p:cNvPr id="4" name="TextBox 3"/>
          <p:cNvSpPr txBox="1"/>
          <p:nvPr/>
        </p:nvSpPr>
        <p:spPr>
          <a:xfrm>
            <a:off x="7668344" y="764704"/>
            <a:ext cx="535260" cy="369332"/>
          </a:xfrm>
          <a:prstGeom prst="rect">
            <a:avLst/>
          </a:prstGeom>
          <a:noFill/>
        </p:spPr>
        <p:txBody>
          <a:bodyPr wrap="square" rtlCol="0">
            <a:spAutoFit/>
          </a:bodyPr>
          <a:lstStyle/>
          <a:p>
            <a:r>
              <a:rPr lang="en-US" dirty="0" smtClean="0"/>
              <a:t>22</a:t>
            </a:r>
            <a:endParaRPr lang="en-GB" dirty="0"/>
          </a:p>
        </p:txBody>
      </p:sp>
    </p:spTree>
    <p:extLst>
      <p:ext uri="{BB962C8B-B14F-4D97-AF65-F5344CB8AC3E}">
        <p14:creationId xmlns:p14="http://schemas.microsoft.com/office/powerpoint/2010/main" val="308723469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2"/>
          </p:nvPr>
        </p:nvSpPr>
        <p:spPr/>
        <p:txBody>
          <a:bodyPr/>
          <a:lstStyle/>
          <a:p>
            <a:r>
              <a:rPr lang="en-US" dirty="0" smtClean="0"/>
              <a:t>The main aim of this type of automation is to achieve faster reports with what technology we already have but is </a:t>
            </a:r>
            <a:r>
              <a:rPr lang="en-US" smtClean="0"/>
              <a:t>remaining unused.</a:t>
            </a:r>
          </a:p>
          <a:p>
            <a:r>
              <a:rPr lang="en-US" dirty="0" smtClean="0"/>
              <a:t>It saves you to run the query and export the data.</a:t>
            </a:r>
          </a:p>
          <a:p>
            <a:r>
              <a:rPr lang="en-US" dirty="0" smtClean="0"/>
              <a:t>You can avoid formatting your data in the report.</a:t>
            </a:r>
          </a:p>
          <a:p>
            <a:r>
              <a:rPr lang="en-US" dirty="0" smtClean="0"/>
              <a:t>Any new columns which are added/applied to the data remains intact giving faster output reports.</a:t>
            </a:r>
          </a:p>
          <a:p>
            <a:r>
              <a:rPr lang="en-US" dirty="0" smtClean="0"/>
              <a:t>The data in the excel gives you option to generate pivot table and pivot table charts, so when you refresh your data, the pivot tables and charts automatically updates.</a:t>
            </a:r>
          </a:p>
          <a:p>
            <a:r>
              <a:rPr lang="en-US" dirty="0" smtClean="0"/>
              <a:t>If any change request is there for the report, the query is easy to modify and the report is updated immediately.</a:t>
            </a:r>
          </a:p>
          <a:p>
            <a:endParaRPr lang="en-US" dirty="0" smtClean="0"/>
          </a:p>
          <a:p>
            <a:endParaRPr lang="en-GB" dirty="0"/>
          </a:p>
        </p:txBody>
      </p:sp>
      <p:sp>
        <p:nvSpPr>
          <p:cNvPr id="4" name="Title 3"/>
          <p:cNvSpPr>
            <a:spLocks noGrp="1"/>
          </p:cNvSpPr>
          <p:nvPr>
            <p:ph type="title"/>
          </p:nvPr>
        </p:nvSpPr>
        <p:spPr/>
        <p:txBody>
          <a:bodyPr/>
          <a:lstStyle/>
          <a:p>
            <a:r>
              <a:rPr lang="en-US" dirty="0" smtClean="0"/>
              <a:t>Advantages of using ODBC/OLE DB connection in Excel to generate report</a:t>
            </a:r>
            <a:endParaRPr lang="en-GB" dirty="0"/>
          </a:p>
        </p:txBody>
      </p:sp>
    </p:spTree>
    <p:extLst>
      <p:ext uri="{BB962C8B-B14F-4D97-AF65-F5344CB8AC3E}">
        <p14:creationId xmlns:p14="http://schemas.microsoft.com/office/powerpoint/2010/main" val="330347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chor="t"/>
          <a:lstStyle/>
          <a:p>
            <a:pPr algn="ctr"/>
            <a:r>
              <a:rPr lang="en-US" dirty="0"/>
              <a:t>Thank You</a:t>
            </a:r>
            <a:endParaRPr lang="en-GB" dirty="0"/>
          </a:p>
        </p:txBody>
      </p:sp>
    </p:spTree>
    <p:extLst>
      <p:ext uri="{BB962C8B-B14F-4D97-AF65-F5344CB8AC3E}">
        <p14:creationId xmlns:p14="http://schemas.microsoft.com/office/powerpoint/2010/main" val="1629180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0"/>
          </a:xfrm>
        </p:spPr>
        <p:txBody>
          <a:bodyPr>
            <a:normAutofit/>
          </a:bodyPr>
          <a:lstStyle/>
          <a:p>
            <a:pPr algn="l"/>
            <a:r>
              <a:rPr lang="en-US" sz="3600" dirty="0" smtClean="0"/>
              <a:t>Tables	</a:t>
            </a:r>
            <a:r>
              <a:rPr lang="en-GB" sz="3600" dirty="0" smtClean="0"/>
              <a:t>Elements of an Excel table</a:t>
            </a:r>
            <a:r>
              <a:rPr lang="en-US" sz="2000" dirty="0" smtClean="0"/>
              <a:t>	     </a:t>
            </a:r>
            <a:r>
              <a:rPr lang="en-US" sz="1400" dirty="0" smtClean="0"/>
              <a:t>4</a:t>
            </a:r>
            <a:endParaRPr lang="en-GB" sz="1400" dirty="0"/>
          </a:p>
        </p:txBody>
      </p:sp>
      <p:sp>
        <p:nvSpPr>
          <p:cNvPr id="6" name="Rectangle 2"/>
          <p:cNvSpPr>
            <a:spLocks noChangeArrowheads="1"/>
          </p:cNvSpPr>
          <p:nvPr/>
        </p:nvSpPr>
        <p:spPr bwMode="auto">
          <a:xfrm>
            <a:off x="565271" y="1206411"/>
            <a:ext cx="8424936"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en-GB" altLang="en-US" sz="1100" b="1" i="1" u="none" strike="noStrike" cap="none" normalizeH="0" baseline="0" dirty="0" smtClean="0">
                <a:ln>
                  <a:noFill/>
                </a:ln>
                <a:solidFill>
                  <a:srgbClr val="5B9BD5"/>
                </a:solidFill>
                <a:effectLst/>
                <a:latin typeface="Calibri Light" pitchFamily="34" charset="0"/>
                <a:ea typeface="Times New Roman" pitchFamily="18" charset="0"/>
                <a:cs typeface="Times New Roman" pitchFamily="18" charset="0"/>
              </a:rPr>
              <a:t>Sizing handle    </a:t>
            </a:r>
            <a:r>
              <a:rPr kumimoji="0" lang="en-GB" altLang="en-US" sz="1100" u="none" strike="noStrike" cap="none" normalizeH="0" baseline="0" dirty="0" smtClean="0">
                <a:ln>
                  <a:noFill/>
                </a:ln>
                <a:effectLst/>
                <a:latin typeface="Calibri Light" pitchFamily="34" charset="0"/>
                <a:ea typeface="Times New Roman" pitchFamily="18" charset="0"/>
                <a:cs typeface="Times New Roman" pitchFamily="18" charset="0"/>
              </a:rPr>
              <a:t>A sizing handle in the lower-right corner of the table allows you to drag the table to the size that you want.</a:t>
            </a:r>
            <a:endParaRPr kumimoji="0" lang="en-GB" altLang="en-US" sz="900" u="none" strike="noStrike" cap="none" normalizeH="0" baseline="0" dirty="0" smtClean="0">
              <a:ln>
                <a:noFill/>
              </a:ln>
              <a:effectLst/>
              <a:latin typeface="Arial" pitchFamily="34" charset="0"/>
              <a:cs typeface="Arial" pitchFamily="34" charset="0"/>
            </a:endParaRPr>
          </a:p>
        </p:txBody>
      </p:sp>
      <p:sp>
        <p:nvSpPr>
          <p:cNvPr id="7" name="Rectangle 3"/>
          <p:cNvSpPr>
            <a:spLocks noChangeArrowheads="1"/>
          </p:cNvSpPr>
          <p:nvPr/>
        </p:nvSpPr>
        <p:spPr bwMode="auto">
          <a:xfrm>
            <a:off x="0" y="20669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8" name="Picture 7" descr="Sizing handle in the bottom-right corner of the last cell in an Excel table"/>
          <p:cNvPicPr/>
          <p:nvPr/>
        </p:nvPicPr>
        <p:blipFill>
          <a:blip r:embed="rId2">
            <a:extLst>
              <a:ext uri="{28A0092B-C50C-407E-A947-70E740481C1C}">
                <a14:useLocalDpi xmlns:a14="http://schemas.microsoft.com/office/drawing/2010/main" val="0"/>
              </a:ext>
            </a:extLst>
          </a:blip>
          <a:srcRect/>
          <a:stretch>
            <a:fillRect/>
          </a:stretch>
        </p:blipFill>
        <p:spPr bwMode="auto">
          <a:xfrm>
            <a:off x="683568" y="1732012"/>
            <a:ext cx="2009775" cy="2705100"/>
          </a:xfrm>
          <a:prstGeom prst="rect">
            <a:avLst/>
          </a:prstGeom>
          <a:noFill/>
          <a:ln>
            <a:noFill/>
          </a:ln>
        </p:spPr>
      </p:pic>
    </p:spTree>
    <p:extLst>
      <p:ext uri="{BB962C8B-B14F-4D97-AF65-F5344CB8AC3E}">
        <p14:creationId xmlns:p14="http://schemas.microsoft.com/office/powerpoint/2010/main" val="19770256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35280" cy="706090"/>
          </a:xfrm>
        </p:spPr>
        <p:txBody>
          <a:bodyPr>
            <a:normAutofit/>
          </a:bodyPr>
          <a:lstStyle/>
          <a:p>
            <a:pPr algn="l"/>
            <a:r>
              <a:rPr lang="en-US" sz="3200" dirty="0" smtClean="0"/>
              <a:t>Tables-</a:t>
            </a:r>
            <a:r>
              <a:rPr lang="en-GB" sz="3200" dirty="0" smtClean="0"/>
              <a:t>Managing data in an Excel table</a:t>
            </a:r>
            <a:r>
              <a:rPr lang="en-US" sz="1800" dirty="0" smtClean="0"/>
              <a:t>	       </a:t>
            </a:r>
            <a:r>
              <a:rPr lang="en-US" sz="1200" dirty="0" smtClean="0"/>
              <a:t>5</a:t>
            </a:r>
            <a:endParaRPr lang="en-GB" sz="1200" dirty="0"/>
          </a:p>
        </p:txBody>
      </p:sp>
      <p:sp>
        <p:nvSpPr>
          <p:cNvPr id="6" name="Rectangle 2"/>
          <p:cNvSpPr>
            <a:spLocks noChangeArrowheads="1"/>
          </p:cNvSpPr>
          <p:nvPr/>
        </p:nvSpPr>
        <p:spPr bwMode="auto">
          <a:xfrm>
            <a:off x="481264" y="1168291"/>
            <a:ext cx="8424936"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en-GB" altLang="en-US" sz="1200" b="1" i="1" u="none" strike="noStrike" cap="none" normalizeH="0" baseline="0" dirty="0" smtClean="0">
                <a:ln>
                  <a:noFill/>
                </a:ln>
                <a:solidFill>
                  <a:srgbClr val="5B9BD5"/>
                </a:solidFill>
                <a:effectLst/>
                <a:latin typeface="Calibri Light" pitchFamily="34" charset="0"/>
                <a:ea typeface="Times New Roman" pitchFamily="18" charset="0"/>
                <a:cs typeface="Times New Roman" pitchFamily="18" charset="0"/>
              </a:rPr>
              <a:t>Sorting and filtering    </a:t>
            </a:r>
            <a:r>
              <a:rPr kumimoji="0" lang="en-GB" altLang="en-US" sz="1200" u="none" strike="noStrike" cap="none" normalizeH="0" baseline="0" dirty="0" smtClean="0">
                <a:ln>
                  <a:noFill/>
                </a:ln>
                <a:effectLst/>
                <a:latin typeface="Calibri Light" pitchFamily="34" charset="0"/>
                <a:ea typeface="Times New Roman" pitchFamily="18" charset="0"/>
                <a:cs typeface="Times New Roman" pitchFamily="18" charset="0"/>
              </a:rPr>
              <a:t>Filter drop-down lists are automatically added in the header row of a table. You can sort tables in ascending or descending order or by colour, or you can create a custom sort order. You can filter tables to show only the data that meets the criteria that you specify, or you can filter by colour. For more information on how to filter or sort data, see Filter data or Sort data.</a:t>
            </a:r>
          </a:p>
          <a:p>
            <a:pPr lvl="0" eaLnBrk="0" fontAlgn="base" hangingPunct="0">
              <a:spcBef>
                <a:spcPct val="0"/>
              </a:spcBef>
              <a:spcAft>
                <a:spcPct val="0"/>
              </a:spcAft>
              <a:buFontTx/>
              <a:buChar char="•"/>
            </a:pPr>
            <a:r>
              <a:rPr kumimoji="0" lang="en-GB" altLang="en-US" sz="1200" b="1" i="1" u="none" strike="noStrike" cap="none" normalizeH="0" baseline="0" dirty="0" smtClean="0">
                <a:ln>
                  <a:noFill/>
                </a:ln>
                <a:solidFill>
                  <a:srgbClr val="5B9BD5"/>
                </a:solidFill>
                <a:effectLst/>
                <a:latin typeface="Calibri Light" pitchFamily="34" charset="0"/>
                <a:ea typeface="Times New Roman" pitchFamily="18" charset="0"/>
                <a:cs typeface="Times New Roman" pitchFamily="18" charset="0"/>
              </a:rPr>
              <a:t>Formatting table data    </a:t>
            </a:r>
            <a:r>
              <a:rPr kumimoji="0" lang="en-GB" altLang="en-US" sz="1200" u="none" strike="noStrike" cap="none" normalizeH="0" baseline="0" dirty="0" smtClean="0">
                <a:ln>
                  <a:noFill/>
                </a:ln>
                <a:effectLst/>
                <a:latin typeface="Calibri Light" pitchFamily="34" charset="0"/>
                <a:ea typeface="Times New Roman" pitchFamily="18" charset="0"/>
                <a:cs typeface="Times New Roman" pitchFamily="18" charset="0"/>
              </a:rPr>
              <a:t>You can quickly format table data by applying a predefined or custom table style. You can also choose Table Styles options to display a table with or without a header or a totals row, to apply row or column banding to make a table easier to read, or to distinguish between the first or last columns and other columns in the table. For more information on how to format table data, see Format an Excel table.</a:t>
            </a:r>
          </a:p>
          <a:p>
            <a:pPr lvl="0" eaLnBrk="0" fontAlgn="base" hangingPunct="0">
              <a:spcBef>
                <a:spcPct val="0"/>
              </a:spcBef>
              <a:spcAft>
                <a:spcPct val="0"/>
              </a:spcAft>
              <a:buFontTx/>
              <a:buChar char="•"/>
            </a:pPr>
            <a:r>
              <a:rPr kumimoji="0" lang="en-GB" altLang="en-US" sz="1200" b="1" i="1" u="none" strike="noStrike" cap="none" normalizeH="0" baseline="0" dirty="0" smtClean="0">
                <a:ln>
                  <a:noFill/>
                </a:ln>
                <a:solidFill>
                  <a:srgbClr val="5B9BD5"/>
                </a:solidFill>
                <a:effectLst/>
                <a:latin typeface="Calibri Light" pitchFamily="34" charset="0"/>
                <a:ea typeface="Times New Roman" pitchFamily="18" charset="0"/>
                <a:cs typeface="Times New Roman" pitchFamily="18" charset="0"/>
              </a:rPr>
              <a:t>Inserting and deleting table rows and columns    </a:t>
            </a:r>
            <a:r>
              <a:rPr kumimoji="0" lang="en-GB" altLang="en-US" sz="1200" u="none" strike="noStrike" cap="none" normalizeH="0" baseline="0" dirty="0" smtClean="0">
                <a:ln>
                  <a:noFill/>
                </a:ln>
                <a:effectLst/>
                <a:latin typeface="Calibri Light" pitchFamily="34" charset="0"/>
                <a:ea typeface="Times New Roman" pitchFamily="18" charset="0"/>
                <a:cs typeface="Times New Roman" pitchFamily="18" charset="0"/>
              </a:rPr>
              <a:t>You can use one of several ways to add rows and columns to a table. You can quickly add a blank row at the end of the table, include adjacent worksheet rows or worksheet columns in the table, or insert table rows and table columns anywhere that you want. You can delete rows and columns as needed. You can also quickly remove rows that contain duplicate data from a table. For more information about adding and deleting table rows and columns, see Add or remove Excel table rows and columns.</a:t>
            </a:r>
          </a:p>
          <a:p>
            <a:pPr lvl="0" eaLnBrk="0" fontAlgn="base" hangingPunct="0">
              <a:spcBef>
                <a:spcPct val="0"/>
              </a:spcBef>
              <a:spcAft>
                <a:spcPct val="0"/>
              </a:spcAft>
              <a:buFontTx/>
              <a:buChar char="•"/>
            </a:pPr>
            <a:r>
              <a:rPr kumimoji="0" lang="en-GB" altLang="en-US" sz="1200" b="1" i="1" u="none" strike="noStrike" cap="none" normalizeH="0" baseline="0" dirty="0" smtClean="0">
                <a:ln>
                  <a:noFill/>
                </a:ln>
                <a:solidFill>
                  <a:srgbClr val="5B9BD5"/>
                </a:solidFill>
                <a:effectLst/>
                <a:latin typeface="Calibri Light" pitchFamily="34" charset="0"/>
                <a:ea typeface="Times New Roman" pitchFamily="18" charset="0"/>
                <a:cs typeface="Times New Roman" pitchFamily="18" charset="0"/>
              </a:rPr>
              <a:t>Using a calculated column    </a:t>
            </a:r>
            <a:r>
              <a:rPr kumimoji="0" lang="en-GB" altLang="en-US" sz="1200" u="none" strike="noStrike" cap="none" normalizeH="0" baseline="0" dirty="0" smtClean="0">
                <a:ln>
                  <a:noFill/>
                </a:ln>
                <a:effectLst/>
                <a:latin typeface="Calibri Light" pitchFamily="34" charset="0"/>
                <a:ea typeface="Times New Roman" pitchFamily="18" charset="0"/>
                <a:cs typeface="Times New Roman" pitchFamily="18" charset="0"/>
              </a:rPr>
              <a:t>To use a single formula that adjusts for each row in a table, you can create a calculated column. A calculated column automatically expands to include additional rows so that the formula is immediately extended to those rows. For more information on how to create a calculated column, see Create, edit, or remove a calculated column in an Excel table.</a:t>
            </a:r>
          </a:p>
          <a:p>
            <a:pPr lvl="0" eaLnBrk="0" fontAlgn="base" hangingPunct="0">
              <a:spcBef>
                <a:spcPct val="0"/>
              </a:spcBef>
              <a:spcAft>
                <a:spcPct val="0"/>
              </a:spcAft>
              <a:buFontTx/>
              <a:buChar char="•"/>
            </a:pPr>
            <a:r>
              <a:rPr kumimoji="0" lang="en-GB" altLang="en-US" sz="1200" b="1" i="1" u="none" strike="noStrike" cap="none" normalizeH="0" baseline="0" dirty="0" smtClean="0">
                <a:ln>
                  <a:noFill/>
                </a:ln>
                <a:solidFill>
                  <a:srgbClr val="5B9BD5"/>
                </a:solidFill>
                <a:effectLst/>
                <a:latin typeface="Calibri Light" pitchFamily="34" charset="0"/>
                <a:ea typeface="Times New Roman" pitchFamily="18" charset="0"/>
                <a:cs typeface="Times New Roman" pitchFamily="18" charset="0"/>
              </a:rPr>
              <a:t>Displaying and calculating table data totals    </a:t>
            </a:r>
            <a:r>
              <a:rPr kumimoji="0" lang="en-GB" altLang="en-US" sz="1200" u="none" strike="noStrike" cap="none" normalizeH="0" baseline="0" dirty="0" smtClean="0">
                <a:ln>
                  <a:noFill/>
                </a:ln>
                <a:effectLst/>
                <a:latin typeface="Calibri Light" pitchFamily="34" charset="0"/>
                <a:ea typeface="Times New Roman" pitchFamily="18" charset="0"/>
                <a:cs typeface="Times New Roman" pitchFamily="18" charset="0"/>
              </a:rPr>
              <a:t>You can quickly total the data in a table by displaying a totals row at the end of the table and then using the functions that are provided in drop-down lists for each totals row cell. For more information on how to display and calculate table data totals, see Total the data in an Excel table. </a:t>
            </a:r>
          </a:p>
          <a:p>
            <a:pPr lvl="0" eaLnBrk="0" fontAlgn="base" hangingPunct="0">
              <a:spcBef>
                <a:spcPct val="0"/>
              </a:spcBef>
              <a:spcAft>
                <a:spcPct val="0"/>
              </a:spcAft>
              <a:buFontTx/>
              <a:buChar char="•"/>
            </a:pPr>
            <a:r>
              <a:rPr kumimoji="0" lang="en-GB" altLang="en-US" sz="1200" b="1" i="1" u="none" strike="noStrike" cap="none" normalizeH="0" baseline="0" dirty="0" smtClean="0">
                <a:ln>
                  <a:noFill/>
                </a:ln>
                <a:solidFill>
                  <a:srgbClr val="5B9BD5"/>
                </a:solidFill>
                <a:effectLst/>
                <a:latin typeface="Calibri Light" pitchFamily="34" charset="0"/>
                <a:ea typeface="Times New Roman" pitchFamily="18" charset="0"/>
                <a:cs typeface="Times New Roman" pitchFamily="18" charset="0"/>
              </a:rPr>
              <a:t>Using structured references    </a:t>
            </a:r>
            <a:r>
              <a:rPr kumimoji="0" lang="en-GB" altLang="en-US" sz="1200" u="none" strike="noStrike" cap="none" normalizeH="0" baseline="0" dirty="0" smtClean="0">
                <a:ln>
                  <a:noFill/>
                </a:ln>
                <a:effectLst/>
                <a:latin typeface="Calibri Light" pitchFamily="34" charset="0"/>
                <a:ea typeface="Times New Roman" pitchFamily="18" charset="0"/>
                <a:cs typeface="Times New Roman" pitchFamily="18" charset="0"/>
              </a:rPr>
              <a:t>Instead of using cell references, such as A1 and R1C1, you can use structured references that reference table names in a formula.</a:t>
            </a:r>
          </a:p>
          <a:p>
            <a:pPr lvl="0" eaLnBrk="0" fontAlgn="base" hangingPunct="0">
              <a:spcBef>
                <a:spcPct val="0"/>
              </a:spcBef>
              <a:spcAft>
                <a:spcPct val="0"/>
              </a:spcAft>
              <a:buFontTx/>
              <a:buChar char="•"/>
            </a:pPr>
            <a:r>
              <a:rPr kumimoji="0" lang="en-GB" altLang="en-US" sz="1200" b="1" i="1" u="none" strike="noStrike" cap="none" normalizeH="0" baseline="0" dirty="0" smtClean="0">
                <a:ln>
                  <a:noFill/>
                </a:ln>
                <a:solidFill>
                  <a:srgbClr val="5B9BD5"/>
                </a:solidFill>
                <a:effectLst/>
                <a:latin typeface="Calibri Light" pitchFamily="34" charset="0"/>
                <a:ea typeface="Times New Roman" pitchFamily="18" charset="0"/>
                <a:cs typeface="Times New Roman" pitchFamily="18" charset="0"/>
              </a:rPr>
              <a:t>Ensuring data integrity     </a:t>
            </a:r>
            <a:r>
              <a:rPr kumimoji="0" lang="en-GB" altLang="en-US" sz="1200" u="none" strike="noStrike" cap="none" normalizeH="0" baseline="0" dirty="0" smtClean="0">
                <a:ln>
                  <a:noFill/>
                </a:ln>
                <a:effectLst/>
                <a:latin typeface="Calibri Light" pitchFamily="34" charset="0"/>
                <a:ea typeface="Times New Roman" pitchFamily="18" charset="0"/>
                <a:cs typeface="Times New Roman" pitchFamily="18" charset="0"/>
              </a:rPr>
              <a:t>For tables that are not linked to SharePoint lists, you can use the built-in data validation features in Excel. For example, you may choose to allow only numbers or dates in a column of a table. For more information on how to ensure data integrity, see Prevent invalid data entry on a worksheet.</a:t>
            </a:r>
          </a:p>
          <a:p>
            <a:pPr lvl="0" eaLnBrk="0" fontAlgn="base" hangingPunct="0">
              <a:spcBef>
                <a:spcPct val="0"/>
              </a:spcBef>
              <a:spcAft>
                <a:spcPct val="0"/>
              </a:spcAft>
              <a:buFontTx/>
              <a:buChar char="•"/>
            </a:pPr>
            <a:r>
              <a:rPr kumimoji="0" lang="en-GB" altLang="en-US" sz="1200" b="1" i="1" u="none" strike="noStrike" cap="none" normalizeH="0" baseline="0" dirty="0" smtClean="0">
                <a:ln>
                  <a:noFill/>
                </a:ln>
                <a:solidFill>
                  <a:srgbClr val="5B9BD5"/>
                </a:solidFill>
                <a:effectLst/>
                <a:latin typeface="Calibri Light" pitchFamily="34" charset="0"/>
                <a:ea typeface="Times New Roman" pitchFamily="18" charset="0"/>
                <a:cs typeface="Times New Roman" pitchFamily="18" charset="0"/>
              </a:rPr>
              <a:t>Exporting to a SharePoint list    </a:t>
            </a:r>
            <a:r>
              <a:rPr kumimoji="0" lang="en-GB" altLang="en-US" sz="1200" u="none" strike="noStrike" cap="none" normalizeH="0" baseline="0" dirty="0" smtClean="0">
                <a:ln>
                  <a:noFill/>
                </a:ln>
                <a:effectLst/>
                <a:latin typeface="Calibri Light" pitchFamily="34" charset="0"/>
                <a:ea typeface="Times New Roman" pitchFamily="18" charset="0"/>
                <a:cs typeface="Times New Roman" pitchFamily="18" charset="0"/>
              </a:rPr>
              <a:t>You can export a table to a SharePoint list so that other people can view, edit, and update the table data.</a:t>
            </a:r>
          </a:p>
        </p:txBody>
      </p:sp>
      <p:sp>
        <p:nvSpPr>
          <p:cNvPr id="7" name="Rectangle 3"/>
          <p:cNvSpPr>
            <a:spLocks noChangeArrowheads="1"/>
          </p:cNvSpPr>
          <p:nvPr/>
        </p:nvSpPr>
        <p:spPr bwMode="auto">
          <a:xfrm>
            <a:off x="0" y="20669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49015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a:xfrm>
            <a:off x="457200" y="1268761"/>
            <a:ext cx="8229600" cy="2448272"/>
          </a:xfrm>
        </p:spPr>
        <p:txBody>
          <a:bodyPr>
            <a:normAutofit/>
          </a:bodyPr>
          <a:lstStyle/>
          <a:p>
            <a:r>
              <a:rPr lang="en-GB" sz="1800" dirty="0" smtClean="0"/>
              <a:t>Create a PivotTable report</a:t>
            </a:r>
          </a:p>
          <a:p>
            <a:pPr lvl="1"/>
            <a:r>
              <a:rPr lang="en-GB" sz="1600" dirty="0" smtClean="0"/>
              <a:t>By using a PivotTable report, you can summarize, </a:t>
            </a:r>
            <a:r>
              <a:rPr lang="en-GB" sz="1600" dirty="0" err="1" smtClean="0"/>
              <a:t>analyze</a:t>
            </a:r>
            <a:r>
              <a:rPr lang="en-GB" sz="1600" dirty="0" smtClean="0"/>
              <a:t>, explore, and present a summary of your worksheet data or an external data source. A PivotTable report is especially useful when you have a long list of figures to sum, and aggregated data or subtotals would help you look at the data from different perspectives and compare figures of similar data.</a:t>
            </a:r>
          </a:p>
          <a:p>
            <a:pPr lvl="1"/>
            <a:r>
              <a:rPr lang="en-GB" sz="1600" dirty="0" smtClean="0"/>
              <a:t>For example, the following PivotTable report shows how the total third-quarter Golf department sales in cell F3 compare to sales for another sport, or quarter, or to the total sales of all departments.</a:t>
            </a:r>
          </a:p>
          <a:p>
            <a:endParaRPr lang="en-GB" dirty="0"/>
          </a:p>
        </p:txBody>
      </p:sp>
      <p:sp>
        <p:nvSpPr>
          <p:cNvPr id="2" name="Title 1"/>
          <p:cNvSpPr>
            <a:spLocks noGrp="1"/>
          </p:cNvSpPr>
          <p:nvPr>
            <p:ph type="title"/>
          </p:nvPr>
        </p:nvSpPr>
        <p:spPr>
          <a:xfrm>
            <a:off x="457200" y="404664"/>
            <a:ext cx="8229600" cy="720080"/>
          </a:xfrm>
        </p:spPr>
        <p:txBody>
          <a:bodyPr>
            <a:normAutofit/>
          </a:bodyPr>
          <a:lstStyle/>
          <a:p>
            <a:pPr algn="l"/>
            <a:r>
              <a:rPr lang="en-US" sz="3600" dirty="0" smtClean="0"/>
              <a:t>Pivot Tables	</a:t>
            </a:r>
            <a:r>
              <a:rPr lang="en-US" dirty="0" smtClean="0"/>
              <a:t>					</a:t>
            </a:r>
            <a:r>
              <a:rPr lang="en-US" sz="2000" dirty="0" smtClean="0"/>
              <a:t>         1</a:t>
            </a:r>
            <a:endParaRPr lang="en-GB" sz="2000" dirty="0"/>
          </a:p>
        </p:txBody>
      </p:sp>
      <p:graphicFrame>
        <p:nvGraphicFramePr>
          <p:cNvPr id="6" name="Object 5"/>
          <p:cNvGraphicFramePr>
            <a:graphicFrameLocks noChangeAspect="1"/>
          </p:cNvGraphicFramePr>
          <p:nvPr>
            <p:extLst>
              <p:ext uri="{D42A27DB-BD31-4B8C-83A1-F6EECF244321}">
                <p14:modId xmlns:p14="http://schemas.microsoft.com/office/powerpoint/2010/main" val="76128567"/>
              </p:ext>
            </p:extLst>
          </p:nvPr>
        </p:nvGraphicFramePr>
        <p:xfrm>
          <a:off x="1403648" y="3645024"/>
          <a:ext cx="5807075" cy="3049587"/>
        </p:xfrm>
        <a:graphic>
          <a:graphicData uri="http://schemas.openxmlformats.org/presentationml/2006/ole">
            <mc:AlternateContent xmlns:mc="http://schemas.openxmlformats.org/markup-compatibility/2006">
              <mc:Choice xmlns:v="urn:schemas-microsoft-com:vml" Requires="v">
                <p:oleObj spid="_x0000_s2138" name="Document" r:id="rId3" imgW="5806433" imgH="3049692" progId="Word.Document.12">
                  <p:embed/>
                </p:oleObj>
              </mc:Choice>
              <mc:Fallback>
                <p:oleObj name="Document" r:id="rId3" imgW="5806433" imgH="3049692" progId="Word.Document.12">
                  <p:embed/>
                  <p:pic>
                    <p:nvPicPr>
                      <p:cNvPr id="0" name=""/>
                      <p:cNvPicPr/>
                      <p:nvPr/>
                    </p:nvPicPr>
                    <p:blipFill>
                      <a:blip r:embed="rId4"/>
                      <a:stretch>
                        <a:fillRect/>
                      </a:stretch>
                    </p:blipFill>
                    <p:spPr>
                      <a:xfrm>
                        <a:off x="1403648" y="3645024"/>
                        <a:ext cx="5807075" cy="3049587"/>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1310386726"/>
              </p:ext>
            </p:extLst>
          </p:nvPr>
        </p:nvGraphicFramePr>
        <p:xfrm>
          <a:off x="7452320" y="4581128"/>
          <a:ext cx="914400" cy="771525"/>
        </p:xfrm>
        <a:graphic>
          <a:graphicData uri="http://schemas.openxmlformats.org/presentationml/2006/ole">
            <mc:AlternateContent xmlns:mc="http://schemas.openxmlformats.org/markup-compatibility/2006">
              <mc:Choice xmlns:v="urn:schemas-microsoft-com:vml" Requires="v">
                <p:oleObj spid="_x0000_s2139" name="Worksheet" showAsIcon="1" r:id="rId5" imgW="914400" imgH="771480" progId="Excel.Sheet.12">
                  <p:embed/>
                </p:oleObj>
              </mc:Choice>
              <mc:Fallback>
                <p:oleObj name="Worksheet" showAsIcon="1" r:id="rId5" imgW="914400" imgH="771480" progId="Excel.Sheet.12">
                  <p:embed/>
                  <p:pic>
                    <p:nvPicPr>
                      <p:cNvPr id="0" name=""/>
                      <p:cNvPicPr/>
                      <p:nvPr/>
                    </p:nvPicPr>
                    <p:blipFill>
                      <a:blip r:embed="rId6"/>
                      <a:stretch>
                        <a:fillRect/>
                      </a:stretch>
                    </p:blipFill>
                    <p:spPr>
                      <a:xfrm>
                        <a:off x="7452320" y="4581128"/>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30172203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22114"/>
          </a:xfrm>
        </p:spPr>
        <p:txBody>
          <a:bodyPr>
            <a:normAutofit/>
          </a:bodyPr>
          <a:lstStyle/>
          <a:p>
            <a:pPr algn="l"/>
            <a:r>
              <a:rPr lang="en-US" sz="3600" dirty="0" smtClean="0"/>
              <a:t>Pivot Tables-Steps</a:t>
            </a:r>
            <a:r>
              <a:rPr lang="en-US" dirty="0" smtClean="0"/>
              <a:t>			</a:t>
            </a:r>
            <a:r>
              <a:rPr lang="en-US" sz="2000" dirty="0" smtClean="0"/>
              <a:t>                          2</a:t>
            </a:r>
            <a:endParaRPr lang="en-GB" sz="2000" dirty="0"/>
          </a:p>
        </p:txBody>
      </p:sp>
      <p:graphicFrame>
        <p:nvGraphicFramePr>
          <p:cNvPr id="5" name="Table 4"/>
          <p:cNvGraphicFramePr>
            <a:graphicFrameLocks noGrp="1"/>
          </p:cNvGraphicFramePr>
          <p:nvPr>
            <p:extLst>
              <p:ext uri="{D42A27DB-BD31-4B8C-83A1-F6EECF244321}">
                <p14:modId xmlns:p14="http://schemas.microsoft.com/office/powerpoint/2010/main" val="3050674777"/>
              </p:ext>
            </p:extLst>
          </p:nvPr>
        </p:nvGraphicFramePr>
        <p:xfrm>
          <a:off x="945044" y="1268760"/>
          <a:ext cx="5499163" cy="1220788"/>
        </p:xfrm>
        <a:graphic>
          <a:graphicData uri="http://schemas.openxmlformats.org/drawingml/2006/table">
            <a:tbl>
              <a:tblPr firstRow="1" firstCol="1" bandRow="1"/>
              <a:tblGrid>
                <a:gridCol w="5499163"/>
              </a:tblGrid>
              <a:tr h="0">
                <a:tc>
                  <a:txBody>
                    <a:bodyPr/>
                    <a:lstStyle/>
                    <a:p>
                      <a:pPr>
                        <a:lnSpc>
                          <a:spcPct val="107000"/>
                        </a:lnSpc>
                        <a:spcAft>
                          <a:spcPts val="800"/>
                        </a:spcAft>
                      </a:pPr>
                      <a:r>
                        <a:rPr lang="en-GB" sz="1100" b="1" dirty="0">
                          <a:effectLst/>
                          <a:latin typeface="Calibri"/>
                          <a:ea typeface="Calibri"/>
                          <a:cs typeface="Times New Roman"/>
                        </a:rPr>
                        <a:t>Define the data source for the PivotTable report</a:t>
                      </a:r>
                      <a:r>
                        <a:rPr lang="en-GB" sz="1100" dirty="0">
                          <a:effectLst/>
                          <a:latin typeface="Calibri"/>
                          <a:ea typeface="Calibri"/>
                          <a:cs typeface="Times New Roman"/>
                        </a:rPr>
                        <a:t> </a:t>
                      </a:r>
                    </a:p>
                    <a:p>
                      <a:pPr>
                        <a:lnSpc>
                          <a:spcPct val="107000"/>
                        </a:lnSpc>
                        <a:spcAft>
                          <a:spcPts val="800"/>
                        </a:spcAft>
                      </a:pPr>
                      <a:r>
                        <a:rPr lang="en-GB" sz="1100" dirty="0">
                          <a:effectLst/>
                          <a:latin typeface="Calibri"/>
                          <a:ea typeface="Calibri"/>
                          <a:cs typeface="Times New Roman"/>
                        </a:rPr>
                        <a:t>To use worksheet data as the data source, click a cell in the range of cells that contains the data. </a:t>
                      </a:r>
                    </a:p>
                    <a:p>
                      <a:pPr>
                        <a:lnSpc>
                          <a:spcPct val="107000"/>
                        </a:lnSpc>
                        <a:spcAft>
                          <a:spcPts val="800"/>
                        </a:spcAft>
                      </a:pPr>
                      <a:r>
                        <a:rPr lang="en-GB" sz="1100" dirty="0">
                          <a:effectLst/>
                          <a:latin typeface="Calibri"/>
                          <a:ea typeface="Calibri"/>
                          <a:cs typeface="Times New Roman"/>
                        </a:rPr>
                        <a:t>To use data in a Microsoft Excel table as the data source, click a cell inside the Excel table. </a:t>
                      </a:r>
                    </a:p>
                    <a:p>
                      <a:pPr>
                        <a:lnSpc>
                          <a:spcPct val="107000"/>
                        </a:lnSpc>
                        <a:spcAft>
                          <a:spcPts val="800"/>
                        </a:spcAft>
                      </a:pPr>
                      <a:r>
                        <a:rPr lang="en-GB" sz="1100" b="1" dirty="0">
                          <a:effectLst/>
                          <a:latin typeface="Calibri"/>
                          <a:ea typeface="Calibri"/>
                          <a:cs typeface="Times New Roman"/>
                        </a:rPr>
                        <a:t>Note</a:t>
                      </a:r>
                      <a:r>
                        <a:rPr lang="en-GB" sz="1100" dirty="0">
                          <a:effectLst/>
                          <a:latin typeface="Calibri"/>
                          <a:ea typeface="Calibri"/>
                          <a:cs typeface="Times New Roman"/>
                        </a:rPr>
                        <a:t>    Make sure that the range has column headings or that headers are displayed in the table, and that there are no blank rows in the range or table.</a:t>
                      </a:r>
                    </a:p>
                  </a:txBody>
                  <a:tcPr marL="9525" marR="9525" marT="9525" marB="9525" anchor="ctr">
                    <a:lnL>
                      <a:noFill/>
                    </a:lnL>
                    <a:lnR>
                      <a:noFill/>
                    </a:lnR>
                    <a:lnT>
                      <a:noFill/>
                    </a:lnT>
                    <a:lnB>
                      <a:noFill/>
                    </a:lnB>
                  </a:tcPr>
                </a:tc>
              </a:tr>
            </a:tbl>
          </a:graphicData>
        </a:graphic>
      </p:graphicFrame>
      <p:pic>
        <p:nvPicPr>
          <p:cNvPr id="6146" name="Picture 2" descr="Icon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670" y="1268760"/>
            <a:ext cx="333375" cy="2857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9"/>
          <p:cNvSpPr>
            <a:spLocks noChangeArrowheads="1"/>
          </p:cNvSpPr>
          <p:nvPr/>
        </p:nvSpPr>
        <p:spPr bwMode="auto">
          <a:xfrm>
            <a:off x="945045" y="2852936"/>
            <a:ext cx="7776754" cy="1046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100"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Create the PivotTable report</a:t>
            </a:r>
            <a:r>
              <a:rPr kumimoji="0" lang="en-GB" altLang="en-US" sz="11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GB" alt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1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On the </a:t>
            </a:r>
            <a:r>
              <a:rPr kumimoji="0" lang="en-GB" altLang="en-US" sz="1100"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Insert</a:t>
            </a:r>
            <a:r>
              <a:rPr kumimoji="0" lang="en-GB" altLang="en-US" sz="11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tab, in the </a:t>
            </a:r>
            <a:r>
              <a:rPr kumimoji="0" lang="en-GB" altLang="en-US" sz="1100"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Tables</a:t>
            </a:r>
            <a:r>
              <a:rPr kumimoji="0" lang="en-GB" altLang="en-US" sz="11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group, click </a:t>
            </a:r>
            <a:r>
              <a:rPr kumimoji="0" lang="en-GB" altLang="en-US" sz="1100"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PivotTable</a:t>
            </a:r>
            <a:r>
              <a:rPr kumimoji="0" lang="en-GB" altLang="en-US" sz="11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t>
            </a:r>
            <a:endParaRPr kumimoji="0" lang="en-GB" alt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100"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Tip </a:t>
            </a:r>
            <a:r>
              <a:rPr kumimoji="0" lang="en-GB" altLang="en-US" sz="11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To create a PivotChart that is based on the PivotTable report at the same time, click the arrow below </a:t>
            </a:r>
            <a:r>
              <a:rPr kumimoji="0" lang="en-GB" altLang="en-US" sz="1100"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PivotTable</a:t>
            </a:r>
            <a:r>
              <a:rPr kumimoji="0" lang="en-GB" altLang="en-US" sz="11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 and then click </a:t>
            </a:r>
            <a:r>
              <a:rPr kumimoji="0" lang="en-GB" altLang="en-US" sz="1100" b="1"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PivotChart</a:t>
            </a:r>
            <a:r>
              <a:rPr kumimoji="0" lang="en-GB" altLang="en-US" sz="11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a:t>
            </a:r>
            <a:endParaRPr kumimoji="0" lang="en-GB" alt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6152" name="Picture 4" descr="Excel Ribbon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254" y="3603670"/>
            <a:ext cx="990600" cy="762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10"/>
          <p:cNvSpPr>
            <a:spLocks noChangeArrowheads="1"/>
          </p:cNvSpPr>
          <p:nvPr/>
        </p:nvSpPr>
        <p:spPr bwMode="auto">
          <a:xfrm>
            <a:off x="0" y="1219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9" name="Picture 18" descr="Icon image"/>
          <p:cNvPicPr/>
          <p:nvPr/>
        </p:nvPicPr>
        <p:blipFill>
          <a:blip r:embed="rId4">
            <a:extLst>
              <a:ext uri="{28A0092B-C50C-407E-A947-70E740481C1C}">
                <a14:useLocalDpi xmlns:a14="http://schemas.microsoft.com/office/drawing/2010/main" val="0"/>
              </a:ext>
            </a:extLst>
          </a:blip>
          <a:srcRect/>
          <a:stretch>
            <a:fillRect/>
          </a:stretch>
        </p:blipFill>
        <p:spPr bwMode="auto">
          <a:xfrm>
            <a:off x="583879" y="2852936"/>
            <a:ext cx="333375" cy="285750"/>
          </a:xfrm>
          <a:prstGeom prst="rect">
            <a:avLst/>
          </a:prstGeom>
          <a:noFill/>
          <a:ln>
            <a:noFill/>
          </a:ln>
        </p:spPr>
      </p:pic>
      <p:sp>
        <p:nvSpPr>
          <p:cNvPr id="11" name="Rectangle 10"/>
          <p:cNvSpPr/>
          <p:nvPr/>
        </p:nvSpPr>
        <p:spPr>
          <a:xfrm>
            <a:off x="967763" y="4365104"/>
            <a:ext cx="7776754" cy="430887"/>
          </a:xfrm>
          <a:prstGeom prst="rect">
            <a:avLst/>
          </a:prstGeom>
        </p:spPr>
        <p:txBody>
          <a:bodyPr wrap="square">
            <a:spAutoFit/>
          </a:bodyPr>
          <a:lstStyle/>
          <a:p>
            <a:r>
              <a:rPr lang="en-GB" sz="1100" dirty="0"/>
              <a:t>In the </a:t>
            </a:r>
            <a:r>
              <a:rPr lang="en-GB" sz="1100" b="1" dirty="0"/>
              <a:t>Create PivotTable</a:t>
            </a:r>
            <a:r>
              <a:rPr lang="en-GB" sz="1100" dirty="0"/>
              <a:t> dialog box, make sure that </a:t>
            </a:r>
            <a:r>
              <a:rPr lang="en-GB" sz="1100" b="1" dirty="0"/>
              <a:t>Select a table or range</a:t>
            </a:r>
            <a:r>
              <a:rPr lang="en-GB" sz="1100" dirty="0"/>
              <a:t> is selected, and then in the </a:t>
            </a:r>
            <a:r>
              <a:rPr lang="en-GB" sz="1100" b="1" dirty="0"/>
              <a:t>Table/Range</a:t>
            </a:r>
            <a:r>
              <a:rPr lang="en-GB" sz="1100" dirty="0"/>
              <a:t> box, verify the range of cells.</a:t>
            </a:r>
          </a:p>
        </p:txBody>
      </p:sp>
      <p:pic>
        <p:nvPicPr>
          <p:cNvPr id="21" name="Picture 20" descr="Create PivotTable dialog box"/>
          <p:cNvPicPr/>
          <p:nvPr/>
        </p:nvPicPr>
        <p:blipFill>
          <a:blip r:embed="rId5">
            <a:extLst>
              <a:ext uri="{28A0092B-C50C-407E-A947-70E740481C1C}">
                <a14:useLocalDpi xmlns:a14="http://schemas.microsoft.com/office/drawing/2010/main" val="0"/>
              </a:ext>
            </a:extLst>
          </a:blip>
          <a:srcRect/>
          <a:stretch>
            <a:fillRect/>
          </a:stretch>
        </p:blipFill>
        <p:spPr bwMode="auto">
          <a:xfrm>
            <a:off x="1009025" y="4810744"/>
            <a:ext cx="2362200" cy="1695450"/>
          </a:xfrm>
          <a:prstGeom prst="rect">
            <a:avLst/>
          </a:prstGeom>
          <a:noFill/>
          <a:ln>
            <a:noFill/>
          </a:ln>
        </p:spPr>
      </p:pic>
    </p:spTree>
    <p:extLst>
      <p:ext uri="{BB962C8B-B14F-4D97-AF65-F5344CB8AC3E}">
        <p14:creationId xmlns:p14="http://schemas.microsoft.com/office/powerpoint/2010/main" val="2531750487"/>
      </p:ext>
    </p:extLst>
  </p:cSld>
  <p:clrMapOvr>
    <a:masterClrMapping/>
  </p:clrMapOvr>
  <p:timing>
    <p:tnLst>
      <p:par>
        <p:cTn id="1" dur="indefinite" restart="never" nodeType="tmRoot"/>
      </p:par>
    </p:tnLst>
  </p:timing>
</p:sld>
</file>

<file path=ppt/theme/theme1.xml><?xml version="1.0" encoding="utf-8"?>
<a:theme xmlns:a="http://schemas.openxmlformats.org/drawingml/2006/main" name="Lot10 DQ - SME Cross Utiliz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ASTER_4x3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1_Lot10 DQ - SME Cross Utiliz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MASTER_4x3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5.xml><?xml version="1.0" encoding="utf-8"?>
<a:theme xmlns:a="http://schemas.openxmlformats.org/drawingml/2006/main" name="template 02232012">
  <a:themeElements>
    <a:clrScheme name="Custom 56">
      <a:dk1>
        <a:srgbClr val="000000"/>
      </a:dk1>
      <a:lt1>
        <a:sysClr val="window" lastClr="FFFFFF"/>
      </a:lt1>
      <a:dk2>
        <a:srgbClr val="1F497D"/>
      </a:dk2>
      <a:lt2>
        <a:srgbClr val="E3DEDC"/>
      </a:lt2>
      <a:accent1>
        <a:srgbClr val="AA1133"/>
      </a:accent1>
      <a:accent2>
        <a:srgbClr val="66AA44"/>
      </a:accent2>
      <a:accent3>
        <a:srgbClr val="666666"/>
      </a:accent3>
      <a:accent4>
        <a:srgbClr val="D99429"/>
      </a:accent4>
      <a:accent5>
        <a:srgbClr val="557799"/>
      </a:accent5>
      <a:accent6>
        <a:srgbClr val="FF0000"/>
      </a:accent6>
      <a:hlink>
        <a:srgbClr val="0033CC"/>
      </a:hlink>
      <a:folHlink>
        <a:srgbClr val="771E28"/>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Lot10 DQ - SME Cross Utilization</Template>
  <TotalTime>4716</TotalTime>
  <Words>3540</Words>
  <Application>Microsoft Office PowerPoint</Application>
  <PresentationFormat>On-screen Show (4:3)</PresentationFormat>
  <Paragraphs>335</Paragraphs>
  <Slides>53</Slides>
  <Notes>1</Notes>
  <HiddenSlides>0</HiddenSlides>
  <MMClips>0</MMClips>
  <ScaleCrop>false</ScaleCrop>
  <HeadingPairs>
    <vt:vector size="6" baseType="variant">
      <vt:variant>
        <vt:lpstr>Theme</vt:lpstr>
      </vt:variant>
      <vt:variant>
        <vt:i4>5</vt:i4>
      </vt:variant>
      <vt:variant>
        <vt:lpstr>Embedded OLE Servers</vt:lpstr>
      </vt:variant>
      <vt:variant>
        <vt:i4>2</vt:i4>
      </vt:variant>
      <vt:variant>
        <vt:lpstr>Slide Titles</vt:lpstr>
      </vt:variant>
      <vt:variant>
        <vt:i4>53</vt:i4>
      </vt:variant>
    </vt:vector>
  </HeadingPairs>
  <TitlesOfParts>
    <vt:vector size="60" baseType="lpstr">
      <vt:lpstr>Lot10 DQ - SME Cross Utilization</vt:lpstr>
      <vt:lpstr>MASTER_4x3_Template</vt:lpstr>
      <vt:lpstr>1_Lot10 DQ - SME Cross Utilization</vt:lpstr>
      <vt:lpstr>1_MASTER_4x3_Template</vt:lpstr>
      <vt:lpstr>template 02232012</vt:lpstr>
      <vt:lpstr>Document</vt:lpstr>
      <vt:lpstr>Worksheet</vt:lpstr>
      <vt:lpstr>PowerPoint Presentation</vt:lpstr>
      <vt:lpstr>Topics covered</vt:lpstr>
      <vt:lpstr>Tables           1</vt:lpstr>
      <vt:lpstr>Tables Elements of an Excel table     2</vt:lpstr>
      <vt:lpstr>Tables Elements of an Excel table      3</vt:lpstr>
      <vt:lpstr>Tables Elements of an Excel table      4</vt:lpstr>
      <vt:lpstr>Tables-Managing data in an Excel table        5</vt:lpstr>
      <vt:lpstr>Pivot Tables               1</vt:lpstr>
      <vt:lpstr>Pivot Tables-Steps                             2</vt:lpstr>
      <vt:lpstr>Pivot Tables-Steps                             3</vt:lpstr>
      <vt:lpstr>Pivot Tables-Steps                            4</vt:lpstr>
      <vt:lpstr>Macro (non VBA)         1</vt:lpstr>
      <vt:lpstr>Macro (non VBA)         2</vt:lpstr>
      <vt:lpstr>Macro (non VBA)         3</vt:lpstr>
      <vt:lpstr>ODBC           1</vt:lpstr>
      <vt:lpstr>ODBC                  2</vt:lpstr>
      <vt:lpstr>ODBC           3</vt:lpstr>
      <vt:lpstr>ODBC           4</vt:lpstr>
      <vt:lpstr>ODBC           5</vt:lpstr>
      <vt:lpstr>ODBC           6</vt:lpstr>
      <vt:lpstr>ODBC           7</vt:lpstr>
      <vt:lpstr>ODBC           8</vt:lpstr>
      <vt:lpstr>ODBC           9</vt:lpstr>
      <vt:lpstr>ODBC           10</vt:lpstr>
      <vt:lpstr>ODBC           11</vt:lpstr>
      <vt:lpstr>ODBC           12</vt:lpstr>
      <vt:lpstr>ODBC           13</vt:lpstr>
      <vt:lpstr>ODBC           14</vt:lpstr>
      <vt:lpstr>ODBC           15</vt:lpstr>
      <vt:lpstr>OLE DB</vt:lpstr>
      <vt:lpstr>OLEDB</vt:lpstr>
      <vt:lpstr>OLEDB</vt:lpstr>
      <vt:lpstr>OLEDB</vt:lpstr>
      <vt:lpstr>OLEDB</vt:lpstr>
      <vt:lpstr>OLEDB</vt:lpstr>
      <vt:lpstr>OLEDB</vt:lpstr>
      <vt:lpstr>OLEDB</vt:lpstr>
      <vt:lpstr>OLEDB</vt:lpstr>
      <vt:lpstr>OLEDB</vt:lpstr>
      <vt:lpstr>OLEDB</vt:lpstr>
      <vt:lpstr>OLEDB</vt:lpstr>
      <vt:lpstr>OLEDB</vt:lpstr>
      <vt:lpstr>OLEDB</vt:lpstr>
      <vt:lpstr>OLEDB</vt:lpstr>
      <vt:lpstr>OLEDB</vt:lpstr>
      <vt:lpstr>OLEDB</vt:lpstr>
      <vt:lpstr>OLEDB</vt:lpstr>
      <vt:lpstr>OLEDB</vt:lpstr>
      <vt:lpstr>OLEDB</vt:lpstr>
      <vt:lpstr>OLEDB</vt:lpstr>
      <vt:lpstr>OLEDB</vt:lpstr>
      <vt:lpstr>Advantages of using ODBC/OLE DB connection in Excel to generate report</vt:lpstr>
      <vt:lpstr>PowerPoint Presentation</vt:lpstr>
    </vt:vector>
  </TitlesOfParts>
  <Company>Accenture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dc:title>
  <dc:creator>Dhanjal,P,Prassanjeet,TGC1 C</dc:creator>
  <cp:lastModifiedBy>Dhanjal,P,Prassanjeet,TGC1 C</cp:lastModifiedBy>
  <cp:revision>69</cp:revision>
  <dcterms:created xsi:type="dcterms:W3CDTF">2015-05-29T03:27:31Z</dcterms:created>
  <dcterms:modified xsi:type="dcterms:W3CDTF">2015-06-15T05:33:47Z</dcterms:modified>
</cp:coreProperties>
</file>